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319" r:id="rId2"/>
    <p:sldId id="457" r:id="rId3"/>
    <p:sldId id="451" r:id="rId4"/>
    <p:sldId id="460" r:id="rId5"/>
    <p:sldId id="455" r:id="rId6"/>
    <p:sldId id="411" r:id="rId7"/>
    <p:sldId id="461" r:id="rId8"/>
    <p:sldId id="453" r:id="rId9"/>
    <p:sldId id="415" r:id="rId10"/>
    <p:sldId id="443" r:id="rId11"/>
    <p:sldId id="444" r:id="rId12"/>
    <p:sldId id="417" r:id="rId13"/>
    <p:sldId id="446" r:id="rId14"/>
    <p:sldId id="458" r:id="rId15"/>
    <p:sldId id="445" r:id="rId16"/>
    <p:sldId id="447" r:id="rId17"/>
    <p:sldId id="418" r:id="rId18"/>
    <p:sldId id="419" r:id="rId19"/>
    <p:sldId id="459" r:id="rId20"/>
    <p:sldId id="420" r:id="rId21"/>
    <p:sldId id="421" r:id="rId22"/>
    <p:sldId id="456" r:id="rId23"/>
  </p:sldIdLst>
  <p:sldSz cx="9144000" cy="6858000" type="screen4x3"/>
  <p:notesSz cx="6669088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DDE"/>
    <a:srgbClr val="B5D2D3"/>
    <a:srgbClr val="A9DAE1"/>
    <a:srgbClr val="CCFFFF"/>
    <a:srgbClr val="778592"/>
    <a:srgbClr val="53616F"/>
    <a:srgbClr val="DADEE1"/>
    <a:srgbClr val="A1AAB4"/>
    <a:srgbClr val="4A5C6E"/>
    <a:srgbClr val="374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iddels stil 3 -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9" autoAdjust="0"/>
  </p:normalViewPr>
  <p:slideViewPr>
    <p:cSldViewPr>
      <p:cViewPr>
        <p:scale>
          <a:sx n="120" d="100"/>
          <a:sy n="120" d="100"/>
        </p:scale>
        <p:origin x="-138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2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28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95743AF-D0B6-48EF-A15E-579D8D29D603}" type="datetimeFigureOut">
              <a:rPr lang="nb-NO" smtClean="0"/>
              <a:t>14.11.2018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1B04DEF-6D3C-4DAE-820F-58F0D9F9FC0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2744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719059-B9E0-4795-947C-5DA06B380EC0}" type="datetimeFigureOut">
              <a:rPr lang="nb-NO" smtClean="0"/>
              <a:pPr/>
              <a:t>14.11.2018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43CADD-BBC2-46FE-B45F-37F720C619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610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Må ha nye skjermdumper etter oppdatering av hjelpetekst mv. Gjelder et par steder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CADD-BBC2-46FE-B45F-37F720C6196D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992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 må det en ny skjermdump når endringer er gjort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CADD-BBC2-46FE-B45F-37F720C6196D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837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lt felt"/>
          <p:cNvSpPr/>
          <p:nvPr userDrawn="1"/>
        </p:nvSpPr>
        <p:spPr>
          <a:xfrm>
            <a:off x="0" y="2924944"/>
            <a:ext cx="9144000" cy="3933056"/>
          </a:xfrm>
          <a:prstGeom prst="rect">
            <a:avLst/>
          </a:prstGeom>
          <a:solidFill>
            <a:srgbClr val="E6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overskrift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221088"/>
            <a:ext cx="7632848" cy="129614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Overskrift (kan gå over to linjer)</a:t>
            </a:r>
            <a:endParaRPr lang="nb-NO" dirty="0"/>
          </a:p>
        </p:txBody>
      </p:sp>
      <p:sp>
        <p:nvSpPr>
          <p:cNvPr id="13" name="navn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5876727"/>
            <a:ext cx="7632000" cy="43259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Navn / avdeling / seksjon</a:t>
            </a:r>
            <a:endParaRPr lang="nb-NO" dirty="0"/>
          </a:p>
        </p:txBody>
      </p:sp>
      <p:sp>
        <p:nvSpPr>
          <p:cNvPr id="14" name="dato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3429000"/>
            <a:ext cx="7632848" cy="4320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Tolletaten dato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926080"/>
          </a:xfrm>
          <a:prstGeom prst="rect">
            <a:avLst/>
          </a:prstGeom>
        </p:spPr>
      </p:pic>
      <p:cxnSp>
        <p:nvCxnSpPr>
          <p:cNvPr id="11" name="hvit linje"/>
          <p:cNvCxnSpPr/>
          <p:nvPr userDrawn="1"/>
        </p:nvCxnSpPr>
        <p:spPr>
          <a:xfrm>
            <a:off x="0" y="2924944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3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1A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C9B44C-11B7-4F18-B065-5414A6DAB2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718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39200"/>
            <a:ext cx="4038600" cy="504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39200"/>
            <a:ext cx="4038600" cy="504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756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44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5918" y="0"/>
            <a:ext cx="9144000" cy="61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16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  <a:p>
            <a:pPr lvl="4"/>
            <a:endParaRPr lang="nb-NO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2000" dirty="0" smtClean="0">
              <a:solidFill>
                <a:srgbClr val="505C6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/>
            <a:endParaRPr lang="nb-NO" sz="2000" dirty="0" smtClean="0">
              <a:solidFill>
                <a:srgbClr val="505C6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4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860" y="0"/>
            <a:ext cx="7522140" cy="1116000"/>
          </a:xfrm>
          <a:prstGeom prst="rect">
            <a:avLst/>
          </a:prstGeom>
          <a:solidFill>
            <a:srgbClr val="E6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20000" cy="1114511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 flipV="1">
            <a:off x="7524000" y="0"/>
            <a:ext cx="0" cy="11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8" r:id="rId3"/>
    <p:sldLayoutId id="2147483680" r:id="rId4"/>
    <p:sldLayoutId id="214748368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ll.no/no/bedrift/import/tollfrihet/certificate-of-origi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538426" TargetMode="External"/><Relationship Id="rId3" Type="http://schemas.openxmlformats.org/officeDocument/2006/relationships/hyperlink" Target="https://tt02.altinn.no/om-altinn/personvern/" TargetMode="External"/><Relationship Id="rId7" Type="http://schemas.openxmlformats.org/officeDocument/2006/relationships/hyperlink" Target="https://twitter.com/nyttfratoll" TargetMode="External"/><Relationship Id="rId2" Type="http://schemas.openxmlformats.org/officeDocument/2006/relationships/hyperlink" Target="https://www.altinn.no/hjel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tolletaten/" TargetMode="External"/><Relationship Id="rId5" Type="http://schemas.openxmlformats.org/officeDocument/2006/relationships/hyperlink" Target="https://www.toll.no/no/om-tolletaten/kontakt-oss/kontaktskjema/" TargetMode="External"/><Relationship Id="rId4" Type="http://schemas.openxmlformats.org/officeDocument/2006/relationships/hyperlink" Target="http://www.toll.no/" TargetMode="Externa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nn.no/hjelp/profil/roller-og-rettigheter/gi-roller-eller-rettighet-via-sokefunksjon/" TargetMode="External"/><Relationship Id="rId2" Type="http://schemas.openxmlformats.org/officeDocument/2006/relationships/hyperlink" Target="https://www.altinn.no/hjelp/skjema/alle-altinn-roll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nn.no/hjelp/profil/roller-og-rettigheter/gi-roller-eller-rettighet-via-sokefunksjon/" TargetMode="External"/><Relationship Id="rId2" Type="http://schemas.openxmlformats.org/officeDocument/2006/relationships/hyperlink" Target="https://www.altinn.no/hjelp/profil/roller-og-rettighe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altinn.no/hjelp/skjema/faq/" TargetMode="External"/><Relationship Id="rId4" Type="http://schemas.openxmlformats.org/officeDocument/2006/relationships/hyperlink" Target="https://www.altinn.no/hjel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ltinn.no/skjemaoversikt/?category=provi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tinn.no/hjelp/profil/roller-og-rettigheter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altinn.no/hjelp/profil/klientdelegeri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tinn.no/hjelp/profil/" TargetMode="External"/><Relationship Id="rId11" Type="http://schemas.openxmlformats.org/officeDocument/2006/relationships/hyperlink" Target="https://www.altinn.no/contentassets/f396aa354281491bbfe5174144fe294d/veiviser-eksport-virksomhetssertifikat.pdf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www.altinn.no/hjelp/innlogging/alternativ-innlogging-i-altinn/virksomhetssertifikat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altinn.no/hjelp/profil/roller-og-rettigheter/hvordan-gi-rettigheter-til-andr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755576" y="4221088"/>
            <a:ext cx="7560840" cy="1296144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 smtClean="0"/>
              <a:t>Certificate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Origin</a:t>
            </a:r>
            <a:r>
              <a:rPr lang="nb-NO" dirty="0" smtClean="0"/>
              <a:t> </a:t>
            </a:r>
            <a:r>
              <a:rPr lang="nb-NO" sz="3000" dirty="0" smtClean="0"/>
              <a:t>(</a:t>
            </a:r>
            <a:r>
              <a:rPr lang="nb-NO" sz="3000" dirty="0" err="1" smtClean="0"/>
              <a:t>CoO</a:t>
            </a:r>
            <a:r>
              <a:rPr lang="nb-NO" sz="3000" dirty="0" smtClean="0"/>
              <a:t>) </a:t>
            </a:r>
          </a:p>
          <a:p>
            <a:r>
              <a:rPr lang="nb-NO" dirty="0" smtClean="0"/>
              <a:t>på altinn.no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755576" y="5876727"/>
            <a:ext cx="7560840" cy="43259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755576" y="3429000"/>
            <a:ext cx="7560840" cy="432048"/>
          </a:xfrm>
        </p:spPr>
        <p:txBody>
          <a:bodyPr/>
          <a:lstStyle/>
          <a:p>
            <a:r>
              <a:rPr lang="nb-NO" dirty="0" smtClean="0"/>
              <a:t>Tolletaten 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220738"/>
            <a:ext cx="3317037" cy="470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9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</a:t>
            </a:r>
            <a:r>
              <a:rPr lang="en-GB" dirty="0" smtClean="0"/>
              <a:t>Consignee</a:t>
            </a:r>
            <a:r>
              <a:rPr lang="nb-NO" dirty="0" smtClean="0"/>
              <a:t> - Mottaker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idx="1"/>
          </p:nvPr>
        </p:nvSpPr>
        <p:spPr>
          <a:xfrm>
            <a:off x="1014214" y="5206105"/>
            <a:ext cx="4824536" cy="1368152"/>
          </a:xfrm>
        </p:spPr>
        <p:txBody>
          <a:bodyPr>
            <a:normAutofit/>
          </a:bodyPr>
          <a:lstStyle/>
          <a:p>
            <a:pPr algn="l"/>
            <a:r>
              <a:rPr lang="nb-NO" sz="1800" dirty="0" smtClean="0">
                <a:latin typeface="+mn-lt"/>
                <a:ea typeface="+mn-ea"/>
                <a:cs typeface="+mn-cs"/>
              </a:rPr>
              <a:t>Under </a:t>
            </a:r>
            <a:r>
              <a:rPr lang="nb-NO" sz="1800" b="1" dirty="0" smtClean="0">
                <a:latin typeface="+mn-lt"/>
                <a:ea typeface="+mn-ea"/>
                <a:cs typeface="+mn-cs"/>
              </a:rPr>
              <a:t>Mottaker </a:t>
            </a:r>
            <a:r>
              <a:rPr lang="nb-NO" sz="1800" dirty="0" smtClean="0">
                <a:latin typeface="+mn-lt"/>
                <a:ea typeface="+mn-ea"/>
                <a:cs typeface="+mn-cs"/>
              </a:rPr>
              <a:t>fyll inn </a:t>
            </a:r>
          </a:p>
          <a:p>
            <a:pPr algn="l"/>
            <a:r>
              <a:rPr lang="nb-NO" sz="1800" b="1" dirty="0" smtClean="0">
                <a:latin typeface="+mn-lt"/>
                <a:ea typeface="+mn-ea"/>
                <a:cs typeface="+mn-cs"/>
              </a:rPr>
              <a:t>Navn, Adresse </a:t>
            </a:r>
            <a:r>
              <a:rPr lang="nb-NO" sz="1800" dirty="0" smtClean="0">
                <a:latin typeface="+mn-lt"/>
                <a:ea typeface="+mn-ea"/>
                <a:cs typeface="+mn-cs"/>
              </a:rPr>
              <a:t>og </a:t>
            </a:r>
            <a:r>
              <a:rPr lang="nb-NO" sz="1800" b="1" dirty="0" smtClean="0">
                <a:latin typeface="+mn-lt"/>
                <a:ea typeface="+mn-ea"/>
                <a:cs typeface="+mn-cs"/>
              </a:rPr>
              <a:t>Land</a:t>
            </a:r>
            <a:r>
              <a:rPr lang="nb-NO" sz="1800" dirty="0" smtClean="0">
                <a:latin typeface="+mn-lt"/>
                <a:ea typeface="+mn-ea"/>
                <a:cs typeface="+mn-cs"/>
              </a:rPr>
              <a:t>. </a:t>
            </a:r>
          </a:p>
          <a:p>
            <a:pPr algn="l"/>
            <a:r>
              <a:rPr lang="nb-NO" sz="1800" dirty="0" smtClean="0">
                <a:latin typeface="+mn-lt"/>
                <a:ea typeface="+mn-ea"/>
                <a:cs typeface="+mn-cs"/>
              </a:rPr>
              <a:t>Alle feltene er fritekst.</a:t>
            </a:r>
            <a:endParaRPr lang="nb-NO" sz="1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26289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58253" r="29863" b="24708"/>
          <a:stretch/>
        </p:blipFill>
        <p:spPr bwMode="auto">
          <a:xfrm>
            <a:off x="974229" y="3212976"/>
            <a:ext cx="6219825" cy="16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6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Country of origin </a:t>
            </a:r>
            <a:r>
              <a:rPr lang="nb-NO" dirty="0" smtClean="0"/>
              <a:t>- Opprinnelsesland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5652120" y="4293096"/>
            <a:ext cx="3338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Under </a:t>
            </a:r>
            <a:r>
              <a:rPr lang="nb-NO" b="1" dirty="0"/>
              <a:t>Vareinfo</a:t>
            </a:r>
            <a:r>
              <a:rPr lang="nb-NO" dirty="0"/>
              <a:t>,  </a:t>
            </a:r>
            <a:endParaRPr lang="nb-NO" dirty="0" smtClean="0"/>
          </a:p>
          <a:p>
            <a:r>
              <a:rPr lang="nb-NO" dirty="0" smtClean="0"/>
              <a:t>velg </a:t>
            </a:r>
            <a:r>
              <a:rPr lang="nb-NO" b="1" dirty="0"/>
              <a:t>Opprinnelsesland</a:t>
            </a:r>
            <a:r>
              <a:rPr lang="nb-NO" dirty="0"/>
              <a:t> fra nedtrekkslisten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268760"/>
            <a:ext cx="3181350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e 2"/>
          <p:cNvGrpSpPr/>
          <p:nvPr/>
        </p:nvGrpSpPr>
        <p:grpSpPr>
          <a:xfrm>
            <a:off x="221680" y="2385813"/>
            <a:ext cx="8768779" cy="3998179"/>
            <a:chOff x="221680" y="2385813"/>
            <a:chExt cx="8768779" cy="399817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4" t="33545" b="58037"/>
            <a:stretch/>
          </p:blipFill>
          <p:spPr bwMode="auto">
            <a:xfrm>
              <a:off x="221680" y="2385813"/>
              <a:ext cx="8768779" cy="6526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28" t="38653" r="29920" b="9900"/>
            <a:stretch/>
          </p:blipFill>
          <p:spPr bwMode="auto">
            <a:xfrm>
              <a:off x="1259633" y="2579761"/>
              <a:ext cx="4013398" cy="38042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7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5. Transport details </a:t>
            </a:r>
            <a:r>
              <a:rPr lang="nb-NO" dirty="0" smtClean="0"/>
              <a:t>– Transportdetaljer</a:t>
            </a:r>
            <a:br>
              <a:rPr lang="nb-NO" dirty="0" smtClean="0"/>
            </a:br>
            <a:r>
              <a:rPr lang="nb-NO" dirty="0" smtClean="0"/>
              <a:t>6. </a:t>
            </a:r>
            <a:r>
              <a:rPr lang="en-GB" dirty="0" smtClean="0"/>
              <a:t>Remarks</a:t>
            </a:r>
            <a:r>
              <a:rPr lang="nb-NO" dirty="0" smtClean="0"/>
              <a:t> - Merknader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23528" y="4941168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tabLst>
                <a:tab pos="266700" algn="l"/>
              </a:tabLst>
            </a:pPr>
            <a:r>
              <a:rPr lang="nb-NO" sz="1800" dirty="0" smtClean="0">
                <a:solidFill>
                  <a:srgbClr val="53616F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nb-NO" sz="1800" b="1" dirty="0" smtClean="0">
                <a:solidFill>
                  <a:srgbClr val="53616F"/>
                </a:solidFill>
                <a:latin typeface="+mn-lt"/>
                <a:ea typeface="+mn-ea"/>
                <a:cs typeface="+mn-cs"/>
              </a:rPr>
              <a:t>Vareinfo</a:t>
            </a:r>
          </a:p>
          <a:p>
            <a:pPr marL="542925" indent="-285750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nb-NO" sz="1800" dirty="0" smtClean="0">
                <a:solidFill>
                  <a:srgbClr val="53616F"/>
                </a:solidFill>
                <a:latin typeface="+mn-lt"/>
                <a:ea typeface="+mn-ea"/>
                <a:cs typeface="+mn-cs"/>
              </a:rPr>
              <a:t>Skriv inn </a:t>
            </a:r>
            <a:r>
              <a:rPr lang="nb-NO" sz="1800" b="1" dirty="0" smtClean="0">
                <a:solidFill>
                  <a:srgbClr val="53616F"/>
                </a:solidFill>
                <a:latin typeface="+mn-lt"/>
                <a:ea typeface="+mn-ea"/>
                <a:cs typeface="+mn-cs"/>
              </a:rPr>
              <a:t>Transportdetaljer </a:t>
            </a:r>
            <a:r>
              <a:rPr lang="nb-NO" sz="1800" dirty="0" smtClean="0">
                <a:solidFill>
                  <a:srgbClr val="53616F"/>
                </a:solidFill>
                <a:latin typeface="+mn-lt"/>
                <a:ea typeface="+mn-ea"/>
                <a:cs typeface="+mn-cs"/>
              </a:rPr>
              <a:t>(fritekst)</a:t>
            </a:r>
          </a:p>
          <a:p>
            <a:pPr marL="542925" indent="-285750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nb-NO" sz="1800" dirty="0" smtClean="0">
                <a:solidFill>
                  <a:srgbClr val="53616F"/>
                </a:solidFill>
                <a:latin typeface="+mn-lt"/>
                <a:ea typeface="+mn-ea"/>
                <a:cs typeface="+mn-cs"/>
              </a:rPr>
              <a:t>Skriv inn </a:t>
            </a:r>
            <a:r>
              <a:rPr lang="nb-NO" sz="1800" b="1" dirty="0" smtClean="0">
                <a:solidFill>
                  <a:srgbClr val="53616F"/>
                </a:solidFill>
                <a:latin typeface="+mn-lt"/>
                <a:ea typeface="+mn-ea"/>
                <a:cs typeface="+mn-cs"/>
              </a:rPr>
              <a:t>Merknader</a:t>
            </a:r>
            <a:r>
              <a:rPr lang="nb-NO" sz="1800" dirty="0" smtClean="0">
                <a:solidFill>
                  <a:srgbClr val="53616F"/>
                </a:solidFill>
                <a:latin typeface="+mn-lt"/>
                <a:ea typeface="+mn-ea"/>
                <a:cs typeface="+mn-cs"/>
              </a:rPr>
              <a:t> (fritekst)</a:t>
            </a:r>
          </a:p>
          <a:p>
            <a:pPr marL="542925" indent="-285750"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nb-NO" sz="1800" dirty="0">
              <a:solidFill>
                <a:srgbClr val="53616F"/>
              </a:solidFill>
              <a:latin typeface="+mn-lt"/>
              <a:ea typeface="+mn-ea"/>
              <a:cs typeface="+mn-cs"/>
            </a:endParaRPr>
          </a:p>
          <a:p>
            <a:pPr marL="257175">
              <a:tabLst>
                <a:tab pos="542925" algn="l"/>
              </a:tabLst>
            </a:pPr>
            <a:r>
              <a:rPr lang="nb-NO" sz="1800" dirty="0" smtClean="0">
                <a:solidFill>
                  <a:srgbClr val="53616F"/>
                </a:solidFill>
                <a:latin typeface="+mn-lt"/>
                <a:ea typeface="+mn-ea"/>
                <a:cs typeface="+mn-cs"/>
              </a:rPr>
              <a:t>Feltene utvider seg ved behov</a:t>
            </a:r>
            <a:endParaRPr lang="nb-NO" sz="1800" dirty="0">
              <a:solidFill>
                <a:srgbClr val="53616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6" y="1268760"/>
            <a:ext cx="2324100" cy="89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3238500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1701" y="3068960"/>
            <a:ext cx="8856871" cy="138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192516" cy="1116000"/>
          </a:xfrm>
        </p:spPr>
        <p:txBody>
          <a:bodyPr>
            <a:normAutofit fontScale="90000"/>
          </a:bodyPr>
          <a:lstStyle/>
          <a:p>
            <a:pPr defTabSz="428625">
              <a:tabLst>
                <a:tab pos="1343025" algn="l"/>
              </a:tabLst>
            </a:pPr>
            <a:r>
              <a:rPr lang="en-GB" dirty="0" smtClean="0"/>
              <a:t>7. og 8. </a:t>
            </a:r>
            <a:r>
              <a:rPr lang="en-GB" sz="3100" dirty="0" smtClean="0"/>
              <a:t>Description of goods, Gross weight </a:t>
            </a:r>
            <a:r>
              <a:rPr lang="nb-NO" sz="3100" dirty="0"/>
              <a:t>	</a:t>
            </a:r>
            <a:r>
              <a:rPr lang="nb-NO" dirty="0" smtClean="0"/>
              <a:t>Beskrivelse av varen, Bruttovekt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idx="1"/>
          </p:nvPr>
        </p:nvSpPr>
        <p:spPr>
          <a:xfrm>
            <a:off x="160497" y="3692915"/>
            <a:ext cx="4501816" cy="3018819"/>
          </a:xfrm>
        </p:spPr>
        <p:txBody>
          <a:bodyPr>
            <a:normAutofit/>
          </a:bodyPr>
          <a:lstStyle/>
          <a:p>
            <a:pPr algn="l"/>
            <a:r>
              <a:rPr lang="nb-NO" sz="1800" dirty="0" smtClean="0">
                <a:latin typeface="+mn-lt"/>
                <a:cs typeface="+mn-cs"/>
              </a:rPr>
              <a:t>Under </a:t>
            </a:r>
            <a:r>
              <a:rPr lang="nb-NO" sz="1800" b="1" dirty="0" smtClean="0">
                <a:latin typeface="+mn-lt"/>
                <a:cs typeface="+mn-cs"/>
              </a:rPr>
              <a:t>Beskrivelse av varen</a:t>
            </a:r>
            <a:r>
              <a:rPr lang="nb-NO" sz="1800" dirty="0" smtClean="0">
                <a:latin typeface="+mn-lt"/>
                <a:cs typeface="+mn-cs"/>
              </a:rPr>
              <a:t>, skriv detaljert beskrivelse av varen (fritekst)</a:t>
            </a:r>
            <a:br>
              <a:rPr lang="nb-NO" sz="1800" dirty="0" smtClean="0">
                <a:latin typeface="+mn-lt"/>
                <a:cs typeface="+mn-cs"/>
              </a:rPr>
            </a:br>
            <a:r>
              <a:rPr lang="nb-NO" sz="1800" dirty="0" smtClean="0">
                <a:latin typeface="+mn-lt"/>
                <a:cs typeface="+mn-cs"/>
              </a:rPr>
              <a:t>Under </a:t>
            </a:r>
            <a:r>
              <a:rPr lang="nb-NO" sz="1800" b="1" dirty="0" smtClean="0">
                <a:latin typeface="+mn-lt"/>
                <a:cs typeface="+mn-cs"/>
              </a:rPr>
              <a:t>Bruttovekt</a:t>
            </a:r>
            <a:r>
              <a:rPr lang="nb-NO" sz="1800" dirty="0" smtClean="0">
                <a:latin typeface="+mn-lt"/>
                <a:cs typeface="+mn-cs"/>
              </a:rPr>
              <a:t>, oppgi varens bruttovekt i kg (fritekst). </a:t>
            </a:r>
          </a:p>
          <a:p>
            <a:pPr algn="l"/>
            <a:r>
              <a:rPr lang="nb-NO" sz="1800" dirty="0" smtClean="0">
                <a:latin typeface="+mn-lt"/>
                <a:cs typeface="+mn-cs"/>
              </a:rPr>
              <a:t>Husk å skrive mengdebetegnelsen også. </a:t>
            </a:r>
            <a:br>
              <a:rPr lang="nb-NO" sz="1800" dirty="0" smtClean="0">
                <a:latin typeface="+mn-lt"/>
                <a:cs typeface="+mn-cs"/>
              </a:rPr>
            </a:br>
            <a:endParaRPr lang="nb-NO" sz="1800" dirty="0" smtClean="0">
              <a:latin typeface="+mn-lt"/>
              <a:cs typeface="+mn-cs"/>
            </a:endParaRPr>
          </a:p>
          <a:p>
            <a:pPr algn="l"/>
            <a:r>
              <a:rPr lang="nb-NO" sz="1800" dirty="0" smtClean="0">
                <a:latin typeface="+mn-lt"/>
                <a:cs typeface="+mn-cs"/>
              </a:rPr>
              <a:t>Du kan legge til eller fjerne linjer</a:t>
            </a:r>
            <a:endParaRPr lang="nb-NO" sz="1800" dirty="0">
              <a:latin typeface="+mn-lt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8"/>
          <a:stretch/>
        </p:blipFill>
        <p:spPr bwMode="auto">
          <a:xfrm>
            <a:off x="160497" y="2507596"/>
            <a:ext cx="4751673" cy="98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3" y="1244793"/>
            <a:ext cx="4536504" cy="70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71" y="1196752"/>
            <a:ext cx="4211960" cy="153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5447878" y="3872081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Kreativt eksempel fra en eksportør</a:t>
            </a:r>
            <a:endParaRPr lang="nb-NO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4536503" cy="21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Velge tekst</a:t>
            </a:r>
            <a:br>
              <a:rPr lang="nb-NO" dirty="0" smtClean="0"/>
            </a:br>
            <a:r>
              <a:rPr lang="nb-NO" dirty="0" smtClean="0"/>
              <a:t>som tidligere er brukt 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14</a:t>
            </a:fld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9914"/>
            <a:ext cx="5688013" cy="163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51520" y="4437112"/>
            <a:ext cx="8229600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5C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rgbClr val="4A5C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4A5C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4A5C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4A5C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>
                <a:latin typeface="+mn-lt"/>
                <a:cs typeface="+mn-cs"/>
              </a:rPr>
              <a:t>For å slippe å skrive inn samme tekst i flere varesertifikater (</a:t>
            </a:r>
            <a:r>
              <a:rPr lang="nb-NO" sz="2000" dirty="0" err="1" smtClean="0">
                <a:latin typeface="+mn-lt"/>
                <a:cs typeface="+mn-cs"/>
              </a:rPr>
              <a:t>CoO</a:t>
            </a:r>
            <a:r>
              <a:rPr lang="nb-NO" sz="2000" dirty="0" smtClean="0">
                <a:latin typeface="+mn-lt"/>
                <a:cs typeface="+mn-cs"/>
              </a:rPr>
              <a:t>) kan du klikke tre ganger i aktuell rubrikk og tidligere tekst kommer opp som et valg.</a:t>
            </a:r>
          </a:p>
          <a:p>
            <a:endParaRPr lang="nb-NO" sz="2000" dirty="0" smtClean="0">
              <a:latin typeface="+mn-lt"/>
              <a:cs typeface="+mn-cs"/>
            </a:endParaRPr>
          </a:p>
          <a:p>
            <a:r>
              <a:rPr lang="nb-NO" sz="2000" dirty="0" smtClean="0">
                <a:latin typeface="+mn-lt"/>
                <a:cs typeface="+mn-cs"/>
              </a:rPr>
              <a:t>Klikk på den teksten du ønsker</a:t>
            </a:r>
            <a:endParaRPr lang="nb-NO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10. Declaration by the exporter - Erklæring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080120"/>
          </a:xfrm>
        </p:spPr>
        <p:txBody>
          <a:bodyPr>
            <a:normAutofit fontScale="92500" lnSpcReduction="20000"/>
          </a:bodyPr>
          <a:lstStyle/>
          <a:p>
            <a:pPr algn="l" defTabSz="266700"/>
            <a:r>
              <a:rPr lang="nb-NO" sz="1800" dirty="0" smtClean="0">
                <a:latin typeface="+mn-lt"/>
                <a:ea typeface="+mn-ea"/>
                <a:cs typeface="+mn-cs"/>
              </a:rPr>
              <a:t>Dato vil alltid bli dagens dato</a:t>
            </a:r>
          </a:p>
          <a:p>
            <a:pPr algn="l" defTabSz="266700"/>
            <a:endParaRPr lang="nb-NO" sz="1800" dirty="0" smtClean="0">
              <a:latin typeface="+mn-lt"/>
              <a:ea typeface="+mn-ea"/>
              <a:cs typeface="+mn-cs"/>
            </a:endParaRPr>
          </a:p>
          <a:p>
            <a:pPr algn="l" defTabSz="266700"/>
            <a:r>
              <a:rPr lang="nb-NO" sz="1800" dirty="0" smtClean="0">
                <a:latin typeface="+mn-lt"/>
                <a:ea typeface="+mn-ea"/>
                <a:cs typeface="+mn-cs"/>
              </a:rPr>
              <a:t>Under </a:t>
            </a:r>
            <a:r>
              <a:rPr lang="nb-NO" sz="1800" b="1" dirty="0" smtClean="0">
                <a:latin typeface="+mn-lt"/>
                <a:ea typeface="+mn-ea"/>
                <a:cs typeface="+mn-cs"/>
              </a:rPr>
              <a:t>Erklæring</a:t>
            </a:r>
            <a:br>
              <a:rPr lang="nb-NO" sz="1800" b="1" dirty="0" smtClean="0">
                <a:latin typeface="+mn-lt"/>
                <a:ea typeface="+mn-ea"/>
                <a:cs typeface="+mn-cs"/>
              </a:rPr>
            </a:br>
            <a:r>
              <a:rPr lang="nb-NO" sz="1800" dirty="0" smtClean="0">
                <a:latin typeface="+mn-lt"/>
                <a:ea typeface="+mn-ea"/>
                <a:cs typeface="+mn-cs"/>
              </a:rPr>
              <a:t>Hak av bekreftelse i boksen ved å klikke i den.</a:t>
            </a:r>
            <a:endParaRPr lang="nb-NO" sz="1800" b="1" dirty="0">
              <a:latin typeface="+mn-lt"/>
              <a:ea typeface="+mn-ea"/>
              <a:cs typeface="+mn-cs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323528" y="1189509"/>
            <a:ext cx="8036462" cy="4046934"/>
            <a:chOff x="827584" y="1196752"/>
            <a:chExt cx="8036462" cy="404693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57" t="27310" b="15704"/>
            <a:stretch/>
          </p:blipFill>
          <p:spPr bwMode="auto">
            <a:xfrm>
              <a:off x="827584" y="1196752"/>
              <a:ext cx="8036462" cy="40469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ktangel 7"/>
            <p:cNvSpPr/>
            <p:nvPr/>
          </p:nvSpPr>
          <p:spPr>
            <a:xfrm>
              <a:off x="827584" y="1196752"/>
              <a:ext cx="4752528" cy="273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67665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9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Kontroller skjema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080120"/>
          </a:xfrm>
        </p:spPr>
        <p:txBody>
          <a:bodyPr>
            <a:normAutofit/>
          </a:bodyPr>
          <a:lstStyle/>
          <a:p>
            <a:r>
              <a:rPr lang="nb-NO" sz="1800" dirty="0" smtClean="0"/>
              <a:t>Klikk på </a:t>
            </a:r>
            <a:r>
              <a:rPr lang="nb-NO" sz="1800" b="1" dirty="0"/>
              <a:t>Kontroller skjema</a:t>
            </a: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16</a:t>
            </a:fld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72690"/>
          <a:stretch/>
        </p:blipFill>
        <p:spPr bwMode="auto">
          <a:xfrm>
            <a:off x="395536" y="1988840"/>
            <a:ext cx="840590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Skjemakontroll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72208"/>
          </a:xfrm>
        </p:spPr>
        <p:txBody>
          <a:bodyPr>
            <a:normAutofit lnSpcReduction="10000"/>
          </a:bodyPr>
          <a:lstStyle/>
          <a:p>
            <a:r>
              <a:rPr lang="nb-NO" sz="1800" b="1" dirty="0" smtClean="0"/>
              <a:t>Skjemakontroll </a:t>
            </a:r>
          </a:p>
          <a:p>
            <a:r>
              <a:rPr lang="nb-NO" sz="1800" dirty="0" smtClean="0"/>
              <a:t>Du får enten en liste over feil som må rettes før innsending eller</a:t>
            </a:r>
          </a:p>
          <a:p>
            <a:r>
              <a:rPr lang="nb-NO" sz="1800" dirty="0" smtClean="0"/>
              <a:t>en melding som sier at </a:t>
            </a:r>
            <a:r>
              <a:rPr lang="nb-NO" sz="1800" dirty="0"/>
              <a:t>skjemaet er klart til innsending. </a:t>
            </a:r>
            <a:br>
              <a:rPr lang="nb-NO" sz="1800" dirty="0"/>
            </a:br>
            <a:r>
              <a:rPr lang="nb-NO" sz="1800" dirty="0"/>
              <a:t>    </a:t>
            </a:r>
            <a:endParaRPr lang="nb-NO" sz="1800" dirty="0" smtClean="0"/>
          </a:p>
          <a:p>
            <a:r>
              <a:rPr lang="nb-NO" sz="1800" dirty="0" smtClean="0"/>
              <a:t>Klikk </a:t>
            </a:r>
            <a:r>
              <a:rPr lang="nb-NO" sz="1800" dirty="0"/>
              <a:t>på </a:t>
            </a:r>
            <a:r>
              <a:rPr lang="nb-NO" sz="1800" b="1" dirty="0"/>
              <a:t>Lukk </a:t>
            </a:r>
            <a:r>
              <a:rPr lang="nb-NO" sz="1800" dirty="0"/>
              <a:t>for å </a:t>
            </a:r>
            <a:r>
              <a:rPr lang="nb-NO" sz="1800" dirty="0" smtClean="0"/>
              <a:t>gjøre rettelsene eller gå </a:t>
            </a:r>
            <a:r>
              <a:rPr lang="nb-NO" sz="1800" dirty="0"/>
              <a:t>videre</a:t>
            </a:r>
            <a:r>
              <a:rPr lang="nb-NO" sz="1800" dirty="0" smtClean="0"/>
              <a:t>.</a:t>
            </a:r>
          </a:p>
          <a:p>
            <a:r>
              <a:rPr lang="nb-NO" sz="1800" dirty="0" smtClean="0"/>
              <a:t>Klikk </a:t>
            </a:r>
            <a:r>
              <a:rPr lang="nb-NO" sz="1800" dirty="0"/>
              <a:t>på </a:t>
            </a:r>
            <a:r>
              <a:rPr lang="nb-NO" sz="1800" b="1" dirty="0"/>
              <a:t>Videre til innsending</a:t>
            </a:r>
            <a:endParaRPr lang="nb-NO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4" t="26560" r="25060" b="56415"/>
          <a:stretch/>
        </p:blipFill>
        <p:spPr bwMode="auto">
          <a:xfrm>
            <a:off x="323528" y="3429000"/>
            <a:ext cx="4372285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17</a:t>
            </a:fld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8901"/>
            <a:ext cx="4427984" cy="169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5" r="5656" b="13953"/>
          <a:stretch/>
        </p:blipFill>
        <p:spPr bwMode="auto">
          <a:xfrm>
            <a:off x="3923928" y="6237312"/>
            <a:ext cx="1985962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7" b="55342"/>
          <a:stretch/>
        </p:blipFill>
        <p:spPr bwMode="auto">
          <a:xfrm>
            <a:off x="5292080" y="1760633"/>
            <a:ext cx="821134" cy="8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7" b="55342"/>
          <a:stretch/>
        </p:blipFill>
        <p:spPr bwMode="auto">
          <a:xfrm>
            <a:off x="5292080" y="3429000"/>
            <a:ext cx="821134" cy="8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3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22" y="4725144"/>
            <a:ext cx="8760543" cy="1728192"/>
          </a:xfrm>
        </p:spPr>
        <p:txBody>
          <a:bodyPr>
            <a:noAutofit/>
          </a:bodyPr>
          <a:lstStyle/>
          <a:p>
            <a:pPr defTabSz="266700"/>
            <a:r>
              <a:rPr lang="nb-NO" sz="1800" dirty="0" smtClean="0"/>
              <a:t>Her </a:t>
            </a:r>
            <a:r>
              <a:rPr lang="nb-NO" sz="1800" dirty="0"/>
              <a:t>vil man finne </a:t>
            </a:r>
            <a:r>
              <a:rPr lang="nb-NO" sz="1800" dirty="0" err="1"/>
              <a:t>pdf</a:t>
            </a:r>
            <a:r>
              <a:rPr lang="nb-NO" sz="1800" dirty="0"/>
              <a:t>-versjonen av skjema </a:t>
            </a:r>
            <a:r>
              <a:rPr lang="nb-NO" sz="1800" b="1" dirty="0"/>
              <a:t>før</a:t>
            </a:r>
            <a:r>
              <a:rPr lang="nb-NO" sz="1800" dirty="0"/>
              <a:t> </a:t>
            </a:r>
            <a:r>
              <a:rPr lang="nb-NO" sz="1800" dirty="0" smtClean="0"/>
              <a:t>attestering fra Tolletaten, </a:t>
            </a:r>
            <a:br>
              <a:rPr lang="nb-NO" sz="1800" dirty="0" smtClean="0"/>
            </a:br>
            <a:r>
              <a:rPr lang="nb-NO" sz="1800" dirty="0" smtClean="0"/>
              <a:t>dvs. forhåndsvisning uten referansenummer / arkivreferanse (rødt stempel).</a:t>
            </a:r>
            <a:endParaRPr lang="nb-NO" sz="1800" dirty="0"/>
          </a:p>
          <a:p>
            <a:r>
              <a:rPr lang="nb-NO" sz="1800" b="1" dirty="0" smtClean="0"/>
              <a:t>Et </a:t>
            </a:r>
            <a:r>
              <a:rPr lang="nb-NO" sz="1800" b="1" dirty="0"/>
              <a:t>skjema </a:t>
            </a:r>
            <a:r>
              <a:rPr lang="nb-NO" sz="1800" b="1" dirty="0" smtClean="0"/>
              <a:t>uten</a:t>
            </a:r>
            <a:r>
              <a:rPr lang="nb-NO" sz="1800" dirty="0" smtClean="0"/>
              <a:t> </a:t>
            </a:r>
            <a:r>
              <a:rPr lang="nb-NO" sz="1800" b="1" dirty="0"/>
              <a:t>referansenummer / </a:t>
            </a:r>
            <a:r>
              <a:rPr lang="nb-NO" sz="1800" b="1" dirty="0" smtClean="0"/>
              <a:t>arkivreferanse </a:t>
            </a:r>
            <a:r>
              <a:rPr lang="nb-NO" sz="1600" dirty="0"/>
              <a:t>(rødt </a:t>
            </a:r>
            <a:r>
              <a:rPr lang="nb-NO" sz="1600" dirty="0" smtClean="0"/>
              <a:t>stempel) </a:t>
            </a:r>
            <a:r>
              <a:rPr lang="nb-NO" sz="1800" b="1" dirty="0" smtClean="0"/>
              <a:t>er ikke gyldig</a:t>
            </a:r>
            <a:r>
              <a:rPr lang="nb-NO" sz="1800" dirty="0" smtClean="0"/>
              <a:t>.</a:t>
            </a:r>
            <a:endParaRPr lang="nb-NO" sz="1800" dirty="0"/>
          </a:p>
          <a:p>
            <a:r>
              <a:rPr lang="nb-NO" sz="1800" dirty="0" smtClean="0"/>
              <a:t>	</a:t>
            </a:r>
          </a:p>
          <a:p>
            <a:r>
              <a:rPr lang="nb-NO" sz="1800" dirty="0" smtClean="0"/>
              <a:t>Trykk </a:t>
            </a:r>
            <a:r>
              <a:rPr lang="nb-NO" sz="1800" b="1" dirty="0"/>
              <a:t>Send inn </a:t>
            </a:r>
            <a:r>
              <a:rPr lang="nb-NO" sz="1800" dirty="0"/>
              <a:t>for å gå </a:t>
            </a:r>
            <a:r>
              <a:rPr lang="nb-NO" sz="1800" dirty="0" smtClean="0"/>
              <a:t>videre</a:t>
            </a:r>
            <a:endParaRPr lang="nb-NO" sz="18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18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16000"/>
          </a:xfrm>
        </p:spPr>
        <p:txBody>
          <a:bodyPr/>
          <a:lstStyle/>
          <a:p>
            <a:r>
              <a:rPr lang="nb-NO" dirty="0" smtClean="0"/>
              <a:t>Forhåndsvisning - utskrift</a:t>
            </a:r>
            <a:endParaRPr lang="nb-NO" dirty="0"/>
          </a:p>
        </p:txBody>
      </p:sp>
      <p:grpSp>
        <p:nvGrpSpPr>
          <p:cNvPr id="5" name="Gruppe 4"/>
          <p:cNvGrpSpPr/>
          <p:nvPr/>
        </p:nvGrpSpPr>
        <p:grpSpPr>
          <a:xfrm>
            <a:off x="107502" y="1268760"/>
            <a:ext cx="8643194" cy="2448272"/>
            <a:chOff x="107502" y="1268760"/>
            <a:chExt cx="8643194" cy="244827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14" b="39469"/>
            <a:stretch/>
          </p:blipFill>
          <p:spPr bwMode="auto">
            <a:xfrm>
              <a:off x="107502" y="1268760"/>
              <a:ext cx="8643194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3420987" y="2276872"/>
              <a:ext cx="100811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37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19</a:t>
            </a:fld>
            <a:endParaRPr lang="nb-NO" dirty="0"/>
          </a:p>
        </p:txBody>
      </p:sp>
      <p:grpSp>
        <p:nvGrpSpPr>
          <p:cNvPr id="5" name="Gruppe 4"/>
          <p:cNvGrpSpPr/>
          <p:nvPr/>
        </p:nvGrpSpPr>
        <p:grpSpPr>
          <a:xfrm>
            <a:off x="395536" y="1470743"/>
            <a:ext cx="3888432" cy="5617676"/>
            <a:chOff x="395536" y="1470743"/>
            <a:chExt cx="3888432" cy="561767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470743"/>
              <a:ext cx="3888432" cy="5617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kstSylinder 17"/>
            <p:cNvSpPr txBox="1"/>
            <p:nvPr/>
          </p:nvSpPr>
          <p:spPr>
            <a:xfrm>
              <a:off x="1403648" y="1478495"/>
              <a:ext cx="12458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dirty="0" smtClean="0">
                  <a:solidFill>
                    <a:srgbClr val="CC3326"/>
                  </a:solidFill>
                </a:rPr>
                <a:t>Ikke gyldig</a:t>
              </a:r>
              <a:endParaRPr lang="nb-NO" sz="1600" b="1" dirty="0">
                <a:solidFill>
                  <a:srgbClr val="CC3326"/>
                </a:solidFill>
              </a:endParaRPr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4923886" y="1476419"/>
            <a:ext cx="3681064" cy="5381582"/>
            <a:chOff x="4707360" y="1476419"/>
            <a:chExt cx="3681064" cy="538158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60" y="1635093"/>
              <a:ext cx="3681064" cy="5222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ktangel 10"/>
            <p:cNvSpPr/>
            <p:nvPr/>
          </p:nvSpPr>
          <p:spPr>
            <a:xfrm>
              <a:off x="5940152" y="1476419"/>
              <a:ext cx="82426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b-NO" sz="1600" b="1" cap="none" spc="0" dirty="0" smtClean="0">
                  <a:ln w="1905"/>
                  <a:solidFill>
                    <a:srgbClr val="92D050"/>
                  </a:solidFill>
                </a:rPr>
                <a:t>Gyldig</a:t>
              </a:r>
              <a:endParaRPr lang="nb-NO" sz="1600" b="1" cap="none" spc="0" dirty="0">
                <a:ln w="1905"/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1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 om </a:t>
            </a:r>
            <a:r>
              <a:rPr lang="nb-NO" dirty="0" err="1" smtClean="0"/>
              <a:t>CoO</a:t>
            </a:r>
            <a:r>
              <a:rPr lang="nb-NO" dirty="0" smtClean="0"/>
              <a:t>-skjemaet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nb-NO" b="1" dirty="0"/>
              <a:t>Når skal skjemaet brukes? </a:t>
            </a:r>
            <a:endParaRPr lang="nb-NO" dirty="0"/>
          </a:p>
          <a:p>
            <a:pPr>
              <a:lnSpc>
                <a:spcPct val="120000"/>
              </a:lnSpc>
            </a:pPr>
            <a:r>
              <a:rPr lang="nb-NO" dirty="0"/>
              <a:t>Ved eksport av varer til land Norge/EFTA </a:t>
            </a:r>
            <a:r>
              <a:rPr lang="nb-NO" b="1" dirty="0"/>
              <a:t>ikke</a:t>
            </a:r>
            <a:r>
              <a:rPr lang="nb-NO" dirty="0"/>
              <a:t> har frihandelsavtale med. </a:t>
            </a:r>
          </a:p>
          <a:p>
            <a:pPr>
              <a:lnSpc>
                <a:spcPct val="120000"/>
              </a:lnSpc>
            </a:pPr>
            <a:r>
              <a:rPr lang="nb-NO" dirty="0"/>
              <a:t>Når mottaker eller mottakerlandets myndighet krever bevis på varenes opprinnelse. </a:t>
            </a:r>
          </a:p>
          <a:p>
            <a:pPr>
              <a:lnSpc>
                <a:spcPct val="120000"/>
              </a:lnSpc>
            </a:pPr>
            <a:r>
              <a:rPr lang="nb-NO" dirty="0"/>
              <a:t>Brukes gjerne i forbindelse med lisens- og veterinærbestemmelser i mottakerlandet.</a:t>
            </a:r>
          </a:p>
          <a:p>
            <a:pPr>
              <a:lnSpc>
                <a:spcPct val="120000"/>
              </a:lnSpc>
            </a:pPr>
            <a:r>
              <a:rPr lang="nb-NO" dirty="0"/>
              <a:t>Dette er et </a:t>
            </a:r>
            <a:r>
              <a:rPr lang="nb-NO" dirty="0" smtClean="0"/>
              <a:t>«ikke-preferensielt opprinnelsesbevis» </a:t>
            </a:r>
            <a:r>
              <a:rPr lang="nb-NO" dirty="0"/>
              <a:t>og det gir derfor ikke tollfordeler i mottakerlandet. </a:t>
            </a:r>
          </a:p>
          <a:p>
            <a:pPr>
              <a:lnSpc>
                <a:spcPct val="120000"/>
              </a:lnSpc>
            </a:pPr>
            <a:r>
              <a:rPr lang="nb-NO" dirty="0"/>
              <a:t>Brukes av og til ved eksport til land Norge/EFTA har frihandelsavtale med, men dette skal ikke være nødvendig. </a:t>
            </a:r>
          </a:p>
          <a:p>
            <a:pPr>
              <a:lnSpc>
                <a:spcPct val="120000"/>
              </a:lnSpc>
            </a:pPr>
            <a:endParaRPr lang="nb-NO" b="1" dirty="0" smtClean="0"/>
          </a:p>
          <a:p>
            <a:pPr>
              <a:lnSpc>
                <a:spcPct val="120000"/>
              </a:lnSpc>
            </a:pPr>
            <a:r>
              <a:rPr lang="nb-NO" b="1" dirty="0" smtClean="0"/>
              <a:t>Hvem </a:t>
            </a:r>
            <a:r>
              <a:rPr lang="nb-NO" b="1" dirty="0"/>
              <a:t>skal bruke skjemaet? </a:t>
            </a:r>
            <a:endParaRPr lang="nb-NO" dirty="0"/>
          </a:p>
          <a:p>
            <a:pPr>
              <a:lnSpc>
                <a:spcPct val="120000"/>
              </a:lnSpc>
            </a:pPr>
            <a:r>
              <a:rPr lang="nb-NO" dirty="0"/>
              <a:t>Alle eksportører og deres representanter (transportører/speditører mv.) kan benytte skjemaet.</a:t>
            </a:r>
          </a:p>
          <a:p>
            <a:pPr>
              <a:lnSpc>
                <a:spcPct val="120000"/>
              </a:lnSpc>
            </a:pPr>
            <a:endParaRPr lang="nb-NO" b="1" dirty="0" smtClean="0"/>
          </a:p>
          <a:p>
            <a:pPr>
              <a:lnSpc>
                <a:spcPct val="120000"/>
              </a:lnSpc>
            </a:pPr>
            <a:r>
              <a:rPr lang="nb-NO" b="1" dirty="0" smtClean="0"/>
              <a:t>Hva </a:t>
            </a:r>
            <a:r>
              <a:rPr lang="nb-NO" b="1" dirty="0"/>
              <a:t>skal jeg legge ved? </a:t>
            </a:r>
            <a:endParaRPr lang="nb-NO" dirty="0"/>
          </a:p>
          <a:p>
            <a:pPr>
              <a:lnSpc>
                <a:spcPct val="120000"/>
              </a:lnSpc>
            </a:pPr>
            <a:r>
              <a:rPr lang="nb-NO" dirty="0"/>
              <a:t>Du trenger ikke legge ved noen dokumenter.</a:t>
            </a:r>
          </a:p>
          <a:p>
            <a:pPr>
              <a:lnSpc>
                <a:spcPct val="120000"/>
              </a:lnSpc>
            </a:pPr>
            <a:endParaRPr lang="nb-NO" b="1" dirty="0" smtClean="0"/>
          </a:p>
          <a:p>
            <a:pPr>
              <a:lnSpc>
                <a:spcPct val="120000"/>
              </a:lnSpc>
            </a:pPr>
            <a:r>
              <a:rPr lang="nb-NO" b="1" dirty="0" smtClean="0"/>
              <a:t>Mer </a:t>
            </a:r>
            <a:r>
              <a:rPr lang="nb-NO" b="1" dirty="0"/>
              <a:t>om </a:t>
            </a:r>
            <a:r>
              <a:rPr lang="nb-NO" b="1" dirty="0" smtClean="0"/>
              <a:t>skjemaet </a:t>
            </a:r>
            <a:r>
              <a:rPr lang="nb-NO" sz="2000" dirty="0" smtClean="0"/>
              <a:t>(høyreklikk – åpne </a:t>
            </a:r>
            <a:r>
              <a:rPr lang="nb-NO" sz="2000" dirty="0" err="1" smtClean="0"/>
              <a:t>hyperkobling</a:t>
            </a:r>
            <a:r>
              <a:rPr lang="nb-NO" sz="2000" dirty="0" smtClean="0"/>
              <a:t>)</a:t>
            </a:r>
            <a:endParaRPr lang="nb-NO" sz="2000" dirty="0"/>
          </a:p>
          <a:p>
            <a:pPr>
              <a:lnSpc>
                <a:spcPct val="120000"/>
              </a:lnSpc>
            </a:pPr>
            <a:r>
              <a:rPr lang="nb-NO" dirty="0">
                <a:hlinkClick r:id="rId2"/>
              </a:rPr>
              <a:t>https://www.toll.no/no/bedrift/import/tollfrihet/certificate-of-origin</a:t>
            </a:r>
            <a:r>
              <a:rPr lang="nb-NO" dirty="0" smtClean="0">
                <a:hlinkClick r:id="rId2"/>
              </a:rPr>
              <a:t>/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3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1" b="32884"/>
          <a:stretch/>
        </p:blipFill>
        <p:spPr bwMode="auto">
          <a:xfrm>
            <a:off x="192070" y="1412776"/>
            <a:ext cx="8700410" cy="281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2088232"/>
          </a:xfrm>
        </p:spPr>
        <p:txBody>
          <a:bodyPr>
            <a:noAutofit/>
          </a:bodyPr>
          <a:lstStyle/>
          <a:p>
            <a:pPr defTabSz="266700"/>
            <a:r>
              <a:rPr lang="nb-NO" sz="1800" b="1" dirty="0" smtClean="0"/>
              <a:t>Kvittering </a:t>
            </a:r>
            <a:r>
              <a:rPr lang="nb-NO" sz="1800" dirty="0"/>
              <a:t>viser en </a:t>
            </a:r>
            <a:r>
              <a:rPr lang="nb-NO" sz="1800" b="1" dirty="0" err="1"/>
              <a:t>Utskriftsversjon</a:t>
            </a:r>
            <a:r>
              <a:rPr lang="nb-NO" sz="1800" b="1" dirty="0"/>
              <a:t> (</a:t>
            </a:r>
            <a:r>
              <a:rPr lang="nb-NO" sz="1800" b="1" dirty="0" err="1"/>
              <a:t>pdf</a:t>
            </a:r>
            <a:r>
              <a:rPr lang="nb-NO" sz="1800" b="1" dirty="0"/>
              <a:t>)</a:t>
            </a:r>
            <a:r>
              <a:rPr lang="nb-NO" sz="1800" dirty="0"/>
              <a:t>  av </a:t>
            </a:r>
            <a:r>
              <a:rPr lang="nb-NO" sz="1800" dirty="0" smtClean="0"/>
              <a:t>sertifikatet med attestering og referansenummer </a:t>
            </a:r>
            <a:r>
              <a:rPr lang="nb-NO" sz="1800" dirty="0"/>
              <a:t>/ arkivert-stempel (rødt stempel</a:t>
            </a:r>
            <a:r>
              <a:rPr lang="nb-NO" sz="1800" dirty="0" smtClean="0"/>
              <a:t>)</a:t>
            </a:r>
          </a:p>
          <a:p>
            <a:pPr defTabSz="266700"/>
            <a:endParaRPr lang="nb-NO" sz="1800" dirty="0" smtClean="0"/>
          </a:p>
          <a:p>
            <a:pPr>
              <a:tabLst>
                <a:tab pos="266700" algn="l"/>
              </a:tabLst>
            </a:pPr>
            <a:r>
              <a:rPr lang="nb-NO" sz="1800" dirty="0" smtClean="0"/>
              <a:t>Legg </a:t>
            </a:r>
            <a:r>
              <a:rPr lang="nb-NO" sz="1800" dirty="0"/>
              <a:t>merke til at </a:t>
            </a:r>
            <a:r>
              <a:rPr lang="nb-NO" sz="1800" dirty="0" err="1" smtClean="0"/>
              <a:t>CoO</a:t>
            </a:r>
            <a:r>
              <a:rPr lang="nb-NO" sz="1800" dirty="0" smtClean="0"/>
              <a:t> må </a:t>
            </a:r>
            <a:r>
              <a:rPr lang="nb-NO" sz="1800" dirty="0"/>
              <a:t>skrives ut og signeres for at det skal være gyldig.</a:t>
            </a:r>
          </a:p>
          <a:p>
            <a:r>
              <a:rPr lang="nb-NO" sz="1800" dirty="0" smtClean="0"/>
              <a:t>Klikk </a:t>
            </a:r>
            <a:r>
              <a:rPr lang="nb-NO" sz="1800" dirty="0"/>
              <a:t>på </a:t>
            </a:r>
            <a:r>
              <a:rPr lang="nb-NO" sz="1800" b="1" dirty="0" err="1"/>
              <a:t>Utskriftsversjonen</a:t>
            </a:r>
            <a:r>
              <a:rPr lang="nb-NO" sz="1800" b="1" dirty="0"/>
              <a:t> (</a:t>
            </a:r>
            <a:r>
              <a:rPr lang="nb-NO" sz="1800" b="1" dirty="0" err="1" smtClean="0"/>
              <a:t>pdf</a:t>
            </a:r>
            <a:r>
              <a:rPr lang="nb-NO" sz="1800" b="1" dirty="0" smtClean="0"/>
              <a:t>)</a:t>
            </a:r>
            <a:r>
              <a:rPr lang="nb-NO" sz="1800" dirty="0" smtClean="0"/>
              <a:t> </a:t>
            </a:r>
            <a:r>
              <a:rPr lang="nb-NO" sz="1800" dirty="0"/>
              <a:t>og skriv </a:t>
            </a:r>
            <a:r>
              <a:rPr lang="nb-NO" sz="1800" dirty="0" smtClean="0"/>
              <a:t>ut sertifikatet.</a:t>
            </a:r>
          </a:p>
          <a:p>
            <a:r>
              <a:rPr lang="nb-NO" sz="1600" dirty="0" smtClean="0"/>
              <a:t> </a:t>
            </a:r>
            <a:endParaRPr lang="nb-NO" sz="1600" dirty="0"/>
          </a:p>
          <a:p>
            <a:r>
              <a:rPr lang="nb-NO" sz="1400" dirty="0" smtClean="0"/>
              <a:t>Velger du «Skriv ut kvittering», vil du bare få Referansenummeret mv., ikke </a:t>
            </a:r>
            <a:r>
              <a:rPr lang="nb-NO" sz="1400" dirty="0" err="1" smtClean="0"/>
              <a:t>Certificate</a:t>
            </a:r>
            <a:r>
              <a:rPr lang="nb-NO" sz="1400" dirty="0" smtClean="0"/>
              <a:t> </a:t>
            </a:r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Origin</a:t>
            </a:r>
            <a:endParaRPr lang="nb-NO" sz="1800" dirty="0" smtClean="0"/>
          </a:p>
          <a:p>
            <a:endParaRPr lang="nb-NO" sz="1800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467544" y="11771"/>
            <a:ext cx="8229600" cy="147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20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3203848" y="198884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16000"/>
          </a:xfrm>
        </p:spPr>
        <p:txBody>
          <a:bodyPr/>
          <a:lstStyle/>
          <a:p>
            <a:r>
              <a:rPr lang="nb-NO" dirty="0" err="1" smtClean="0"/>
              <a:t>CoO</a:t>
            </a:r>
            <a:r>
              <a:rPr lang="nb-NO" dirty="0" smtClean="0"/>
              <a:t> </a:t>
            </a:r>
            <a:r>
              <a:rPr lang="nb-NO" sz="2400" dirty="0" smtClean="0"/>
              <a:t>(</a:t>
            </a:r>
            <a:r>
              <a:rPr lang="nb-NO" sz="2400" dirty="0" err="1" smtClean="0"/>
              <a:t>pdf</a:t>
            </a:r>
            <a:r>
              <a:rPr lang="nb-NO" sz="2400" dirty="0" smtClean="0"/>
              <a:t>) </a:t>
            </a:r>
            <a:r>
              <a:rPr lang="nb-NO" dirty="0" smtClean="0"/>
              <a:t>klar til å skrives ut</a:t>
            </a:r>
            <a:endParaRPr lang="nb-NO" dirty="0"/>
          </a:p>
        </p:txBody>
      </p:sp>
      <p:cxnSp>
        <p:nvCxnSpPr>
          <p:cNvPr id="7" name="Rett pil 6"/>
          <p:cNvCxnSpPr/>
          <p:nvPr/>
        </p:nvCxnSpPr>
        <p:spPr>
          <a:xfrm flipH="1" flipV="1">
            <a:off x="539552" y="2168860"/>
            <a:ext cx="432048" cy="21962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083657" y="2733128"/>
            <a:ext cx="1152128" cy="263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 11"/>
          <p:cNvCxnSpPr/>
          <p:nvPr/>
        </p:nvCxnSpPr>
        <p:spPr>
          <a:xfrm flipH="1" flipV="1">
            <a:off x="3779912" y="2996951"/>
            <a:ext cx="216024" cy="15121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3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44008" y="2348880"/>
            <a:ext cx="4392488" cy="2304256"/>
          </a:xfrm>
          <a:noFill/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nb-NO" sz="1800" dirty="0" smtClean="0"/>
              <a:t>Du </a:t>
            </a:r>
            <a:r>
              <a:rPr lang="nb-NO" sz="1800" b="1" dirty="0" smtClean="0"/>
              <a:t>må</a:t>
            </a:r>
            <a:r>
              <a:rPr lang="nb-NO" sz="1800" dirty="0" smtClean="0"/>
              <a:t> </a:t>
            </a:r>
            <a:r>
              <a:rPr lang="nb-NO" sz="1800" dirty="0"/>
              <a:t>skrive ut </a:t>
            </a:r>
            <a:r>
              <a:rPr lang="nb-NO" sz="1800" dirty="0" err="1" smtClean="0"/>
              <a:t>pdf</a:t>
            </a:r>
            <a:r>
              <a:rPr lang="nb-NO" sz="1800" dirty="0" smtClean="0"/>
              <a:t>-versjonen </a:t>
            </a:r>
            <a:r>
              <a:rPr lang="nb-NO" sz="1800" dirty="0"/>
              <a:t>med </a:t>
            </a:r>
            <a:r>
              <a:rPr lang="nb-NO" sz="1800" dirty="0" smtClean="0"/>
              <a:t>Arkivreferanse </a:t>
            </a:r>
            <a:br>
              <a:rPr lang="nb-NO" sz="1800" dirty="0" smtClean="0"/>
            </a:br>
            <a:r>
              <a:rPr lang="nb-NO" sz="1500" dirty="0" smtClean="0"/>
              <a:t>(rød </a:t>
            </a:r>
            <a:r>
              <a:rPr lang="nb-NO" sz="1500" dirty="0"/>
              <a:t>tekst øverst til høyre og nederst til venstre</a:t>
            </a:r>
            <a:r>
              <a:rPr lang="nb-NO" sz="1500" dirty="0" smtClean="0"/>
              <a:t>) </a:t>
            </a:r>
          </a:p>
          <a:p>
            <a:r>
              <a:rPr lang="nb-NO" sz="1800" dirty="0" smtClean="0"/>
              <a:t>og  </a:t>
            </a:r>
            <a:r>
              <a:rPr lang="nb-NO" sz="1800" b="1" dirty="0" smtClean="0"/>
              <a:t>undertegne</a:t>
            </a:r>
            <a:r>
              <a:rPr lang="nb-NO" sz="1800" dirty="0" smtClean="0"/>
              <a:t> i </a:t>
            </a:r>
            <a:r>
              <a:rPr lang="nb-NO" sz="1800" dirty="0"/>
              <a:t>rubrikk 10 for at </a:t>
            </a:r>
            <a:r>
              <a:rPr lang="nb-NO" sz="1800" dirty="0" smtClean="0"/>
              <a:t>sertifikatet skal </a:t>
            </a:r>
            <a:r>
              <a:rPr lang="nb-NO" sz="1800" dirty="0"/>
              <a:t>være </a:t>
            </a:r>
            <a:r>
              <a:rPr lang="nb-NO" sz="1800" b="1" dirty="0"/>
              <a:t>gyldig</a:t>
            </a:r>
            <a:r>
              <a:rPr lang="nb-NO" sz="1800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21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16000"/>
          </a:xfrm>
        </p:spPr>
        <p:txBody>
          <a:bodyPr/>
          <a:lstStyle/>
          <a:p>
            <a:r>
              <a:rPr lang="nb-NO" dirty="0" smtClean="0"/>
              <a:t>Utskrift</a:t>
            </a:r>
            <a:endParaRPr lang="nb-NO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0" y="980728"/>
            <a:ext cx="4342856" cy="616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ett pil 8"/>
          <p:cNvCxnSpPr/>
          <p:nvPr/>
        </p:nvCxnSpPr>
        <p:spPr>
          <a:xfrm flipH="1">
            <a:off x="3491880" y="4863033"/>
            <a:ext cx="2088232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 og hjelp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nb-NO" b="1" dirty="0" smtClean="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Altinn</a:t>
            </a: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2"/>
              </a:rPr>
              <a:t>https://www.altinn.no/hjelp</a:t>
            </a:r>
            <a:r>
              <a:rPr lang="nb-NO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2"/>
              </a:rPr>
              <a:t>/</a:t>
            </a:r>
            <a:endParaRPr lang="nb-NO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3"/>
              </a:rPr>
              <a:t>https://tt02.altinn.no/om-altinn/personvern</a:t>
            </a:r>
            <a:r>
              <a:rPr lang="nb-NO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3"/>
              </a:rPr>
              <a:t>/</a:t>
            </a:r>
            <a:r>
              <a:rPr lang="nb-NO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  <a:endParaRPr lang="nb-NO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endParaRPr lang="nb-NO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nb-NO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Tolletaten</a:t>
            </a:r>
          </a:p>
          <a:p>
            <a:r>
              <a:rPr lang="nb-NO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4"/>
              </a:rPr>
              <a:t>www.toll.no</a:t>
            </a:r>
            <a:endParaRPr lang="nb-NO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nb-NO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5"/>
              </a:rPr>
              <a:t>Kontakt-oss/kontaktskjema</a:t>
            </a:r>
            <a:r>
              <a:rPr lang="nb-NO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nb-NO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post@toll.no</a:t>
            </a:r>
          </a:p>
          <a:p>
            <a:r>
              <a:rPr lang="nb-NO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Tlf</a:t>
            </a:r>
            <a:r>
              <a:rPr lang="nb-NO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: </a:t>
            </a:r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22 86 03 12</a:t>
            </a: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22</a:t>
            </a:fld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877272"/>
            <a:ext cx="5328592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nb-NO" dirty="0"/>
              <a:t>Følg Tolletaten på </a:t>
            </a:r>
            <a:r>
              <a:rPr lang="nb-NO" u="sng" dirty="0">
                <a:hlinkClick r:id="rId6"/>
              </a:rPr>
              <a:t>Facebook</a:t>
            </a:r>
            <a:r>
              <a:rPr lang="nb-NO" dirty="0"/>
              <a:t>, </a:t>
            </a:r>
            <a:r>
              <a:rPr lang="nb-NO" u="sng" dirty="0" err="1">
                <a:hlinkClick r:id="rId7"/>
              </a:rPr>
              <a:t>Twitter</a:t>
            </a:r>
            <a:r>
              <a:rPr lang="nb-NO" dirty="0"/>
              <a:t> og </a:t>
            </a:r>
            <a:r>
              <a:rPr lang="nb-NO" u="sng" dirty="0" err="1">
                <a:hlinkClick r:id="rId8"/>
              </a:rPr>
              <a:t>LinkedIn</a:t>
            </a:r>
            <a:r>
              <a:rPr lang="nb-NO" dirty="0"/>
              <a:t>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54449"/>
            <a:ext cx="2305050" cy="169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995120" cy="1116000"/>
          </a:xfrm>
        </p:spPr>
        <p:txBody>
          <a:bodyPr>
            <a:normAutofit/>
          </a:bodyPr>
          <a:lstStyle/>
          <a:p>
            <a:r>
              <a:rPr lang="nb-NO" dirty="0" smtClean="0"/>
              <a:t>Innledning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nb-NO" sz="2600" dirty="0" smtClean="0">
                <a:solidFill>
                  <a:schemeClr val="tx1"/>
                </a:solidFill>
              </a:rPr>
              <a:t>De neste sidene vil gi deg en kort veiledning i hvordan du skal bruke det nye elektroniske </a:t>
            </a:r>
            <a:r>
              <a:rPr lang="nb-NO" sz="2600" dirty="0" err="1" smtClean="0">
                <a:solidFill>
                  <a:schemeClr val="tx1"/>
                </a:solidFill>
              </a:rPr>
              <a:t>Certificate</a:t>
            </a:r>
            <a:r>
              <a:rPr lang="nb-NO" sz="2600" dirty="0" smtClean="0">
                <a:solidFill>
                  <a:schemeClr val="tx1"/>
                </a:solidFill>
              </a:rPr>
              <a:t> </a:t>
            </a:r>
            <a:r>
              <a:rPr lang="nb-NO" sz="2600" dirty="0" err="1" smtClean="0">
                <a:solidFill>
                  <a:schemeClr val="tx1"/>
                </a:solidFill>
              </a:rPr>
              <a:t>of</a:t>
            </a:r>
            <a:r>
              <a:rPr lang="nb-NO" sz="2600" dirty="0" smtClean="0">
                <a:solidFill>
                  <a:schemeClr val="tx1"/>
                </a:solidFill>
              </a:rPr>
              <a:t> </a:t>
            </a:r>
            <a:r>
              <a:rPr lang="nb-NO" sz="2600" dirty="0" err="1" smtClean="0">
                <a:solidFill>
                  <a:schemeClr val="tx1"/>
                </a:solidFill>
              </a:rPr>
              <a:t>Origin</a:t>
            </a:r>
            <a:r>
              <a:rPr lang="nb-NO" sz="2600" dirty="0">
                <a:solidFill>
                  <a:schemeClr val="tx1"/>
                </a:solidFill>
              </a:rPr>
              <a:t>.</a:t>
            </a:r>
            <a:endParaRPr lang="nb-NO" sz="2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17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2600" dirty="0">
                <a:solidFill>
                  <a:schemeClr val="tx1"/>
                </a:solidFill>
              </a:rPr>
              <a:t>Du </a:t>
            </a:r>
            <a:r>
              <a:rPr lang="nb-NO" sz="2600" dirty="0" smtClean="0">
                <a:solidFill>
                  <a:schemeClr val="tx1"/>
                </a:solidFill>
              </a:rPr>
              <a:t>må </a:t>
            </a:r>
            <a:r>
              <a:rPr lang="nb-NO" sz="2600" dirty="0">
                <a:solidFill>
                  <a:schemeClr val="tx1"/>
                </a:solidFill>
              </a:rPr>
              <a:t>ha </a:t>
            </a:r>
            <a:r>
              <a:rPr lang="nb-NO" sz="2600" dirty="0" smtClean="0">
                <a:solidFill>
                  <a:schemeClr val="tx1"/>
                </a:solidFill>
              </a:rPr>
              <a:t>rollen regnskapsmedarbeider i </a:t>
            </a:r>
            <a:r>
              <a:rPr lang="nb-NO" sz="2600" dirty="0">
                <a:solidFill>
                  <a:schemeClr val="tx1"/>
                </a:solidFill>
              </a:rPr>
              <a:t>Altinn for å kunne bruke dette </a:t>
            </a:r>
            <a:r>
              <a:rPr lang="nb-NO" sz="2600" dirty="0" smtClean="0">
                <a:solidFill>
                  <a:schemeClr val="tx1"/>
                </a:solidFill>
              </a:rPr>
              <a:t>skjemaet. </a:t>
            </a:r>
            <a:endParaRPr lang="nb-NO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2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1700" dirty="0" smtClean="0">
                <a:solidFill>
                  <a:schemeClr val="tx1"/>
                </a:solidFill>
              </a:rPr>
              <a:t>Se side 6-7 om alternativ innlogging i Altinn</a:t>
            </a:r>
          </a:p>
          <a:p>
            <a:pPr>
              <a:lnSpc>
                <a:spcPct val="120000"/>
              </a:lnSpc>
            </a:pPr>
            <a:r>
              <a:rPr lang="nb-NO" dirty="0" smtClean="0">
                <a:solidFill>
                  <a:schemeClr val="tx1"/>
                </a:solidFill>
              </a:rPr>
              <a:t>Les mer om tilganger på de neste sidene 4-7</a:t>
            </a:r>
            <a:endParaRPr lang="nb-NO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2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2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1900" dirty="0">
                <a:solidFill>
                  <a:schemeClr val="tx1"/>
                </a:solidFill>
                <a:hlinkClick r:id="rId2"/>
              </a:rPr>
              <a:t>https://www.altinn.no/hjelp/skjema/alle-altinn-roller</a:t>
            </a:r>
            <a:r>
              <a:rPr lang="nb-NO" sz="19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nb-NO" sz="1900" dirty="0" smtClean="0">
                <a:solidFill>
                  <a:schemeClr val="tx1"/>
                </a:solidFill>
              </a:rPr>
              <a:t> </a:t>
            </a:r>
            <a:endParaRPr lang="nb-NO" sz="1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1900" dirty="0">
                <a:solidFill>
                  <a:schemeClr val="tx1"/>
                </a:solidFill>
                <a:hlinkClick r:id="rId3"/>
              </a:rPr>
              <a:t>https://www.altinn.no/hjelp/profil/roller-og-rettigheter/gi-roller-eller-rettighet-via-sokefunksjon</a:t>
            </a:r>
            <a:r>
              <a:rPr lang="nb-NO" sz="19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nb-NO" sz="1900" dirty="0">
                <a:solidFill>
                  <a:schemeClr val="tx1"/>
                </a:solidFill>
              </a:rPr>
              <a:t> </a:t>
            </a:r>
            <a:endParaRPr lang="nb-NO" sz="19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2600" dirty="0" smtClean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34871"/>
            <a:ext cx="2880320" cy="55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62" y="3501008"/>
            <a:ext cx="2275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Tilganger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nb-NO" sz="1800" dirty="0" smtClean="0"/>
              <a:t>Firmaet/eksportør kan gi </a:t>
            </a:r>
            <a:r>
              <a:rPr lang="nb-NO" sz="1800" dirty="0"/>
              <a:t>tilgang som regnskapsmedarbeider, </a:t>
            </a:r>
            <a:r>
              <a:rPr lang="nb-NO" sz="1800" dirty="0" smtClean="0"/>
              <a:t>og velge å gi </a:t>
            </a:r>
            <a:r>
              <a:rPr lang="nb-NO" sz="1800" dirty="0"/>
              <a:t>tilgang til </a:t>
            </a:r>
            <a:r>
              <a:rPr lang="nb-NO" sz="1800" dirty="0" smtClean="0"/>
              <a:t>kun dette </a:t>
            </a:r>
            <a:r>
              <a:rPr lang="nb-NO" sz="1800" dirty="0"/>
              <a:t>ene skjemaet</a:t>
            </a:r>
          </a:p>
          <a:p>
            <a:endParaRPr lang="nb-NO" sz="1800" dirty="0" smtClean="0"/>
          </a:p>
          <a:p>
            <a:r>
              <a:rPr lang="nb-NO" sz="1800" dirty="0" smtClean="0"/>
              <a:t>Se </a:t>
            </a:r>
            <a:r>
              <a:rPr lang="nb-NO" sz="1800" dirty="0"/>
              <a:t>her</a:t>
            </a:r>
          </a:p>
          <a:p>
            <a:r>
              <a:rPr lang="nb-NO" sz="1500" u="sng" dirty="0">
                <a:hlinkClick r:id="rId2"/>
              </a:rPr>
              <a:t>https://www.altinn.no/hjelp/profil</a:t>
            </a:r>
            <a:r>
              <a:rPr lang="nb-NO" sz="1500" u="sng" dirty="0" smtClean="0">
                <a:hlinkClick r:id="rId2"/>
              </a:rPr>
              <a:t>/</a:t>
            </a:r>
          </a:p>
          <a:p>
            <a:r>
              <a:rPr lang="nb-NO" sz="1500" u="sng" dirty="0" smtClean="0">
                <a:hlinkClick r:id="rId2"/>
              </a:rPr>
              <a:t>roller-og-rettigheter</a:t>
            </a:r>
            <a:r>
              <a:rPr lang="nb-NO" sz="1500" u="sng" dirty="0">
                <a:hlinkClick r:id="rId2"/>
              </a:rPr>
              <a:t>/</a:t>
            </a:r>
            <a:r>
              <a:rPr lang="nb-NO" sz="1500" dirty="0"/>
              <a:t> </a:t>
            </a:r>
          </a:p>
          <a:p>
            <a:r>
              <a:rPr lang="nb-NO" sz="1500" u="sng" dirty="0">
                <a:hlinkClick r:id="rId3"/>
              </a:rPr>
              <a:t>https://www.altinn.no/hjelp/profil</a:t>
            </a:r>
            <a:r>
              <a:rPr lang="nb-NO" sz="1500" u="sng" dirty="0" smtClean="0">
                <a:hlinkClick r:id="rId3"/>
              </a:rPr>
              <a:t>/</a:t>
            </a:r>
          </a:p>
          <a:p>
            <a:r>
              <a:rPr lang="nb-NO" sz="1500" u="sng" dirty="0" smtClean="0">
                <a:hlinkClick r:id="rId3"/>
              </a:rPr>
              <a:t>roller-og-rettigheter/</a:t>
            </a:r>
          </a:p>
          <a:p>
            <a:r>
              <a:rPr lang="nb-NO" sz="1500" u="sng" dirty="0" smtClean="0">
                <a:hlinkClick r:id="rId3"/>
              </a:rPr>
              <a:t>gi-roller-eller-rettighet-via-</a:t>
            </a:r>
            <a:r>
              <a:rPr lang="nb-NO" sz="1500" u="sng" dirty="0" err="1" smtClean="0">
                <a:hlinkClick r:id="rId3"/>
              </a:rPr>
              <a:t>sokefunksjon</a:t>
            </a:r>
            <a:r>
              <a:rPr lang="nb-NO" sz="1500" u="sng" dirty="0">
                <a:hlinkClick r:id="rId3"/>
              </a:rPr>
              <a:t>/</a:t>
            </a:r>
            <a:r>
              <a:rPr lang="nb-NO" sz="1500" dirty="0"/>
              <a:t> </a:t>
            </a:r>
          </a:p>
          <a:p>
            <a:r>
              <a:rPr lang="nb-NO" sz="1500" dirty="0"/>
              <a:t> </a:t>
            </a:r>
          </a:p>
          <a:p>
            <a:pPr>
              <a:lnSpc>
                <a:spcPct val="120000"/>
              </a:lnSpc>
            </a:pPr>
            <a:endParaRPr lang="nb-NO" sz="1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1800" dirty="0" smtClean="0">
                <a:solidFill>
                  <a:schemeClr val="tx1"/>
                </a:solidFill>
              </a:rPr>
              <a:t>Har </a:t>
            </a:r>
            <a:r>
              <a:rPr lang="nb-NO" sz="1800" dirty="0">
                <a:solidFill>
                  <a:schemeClr val="tx1"/>
                </a:solidFill>
              </a:rPr>
              <a:t>du aldri brukt </a:t>
            </a:r>
            <a:r>
              <a:rPr lang="nb-NO" sz="1800" dirty="0" smtClean="0">
                <a:solidFill>
                  <a:schemeClr val="tx1"/>
                </a:solidFill>
              </a:rPr>
              <a:t>Altinn-løsninger</a:t>
            </a:r>
          </a:p>
          <a:p>
            <a:pPr>
              <a:lnSpc>
                <a:spcPct val="120000"/>
              </a:lnSpc>
            </a:pPr>
            <a:r>
              <a:rPr lang="nb-NO" sz="1800" dirty="0" smtClean="0">
                <a:solidFill>
                  <a:schemeClr val="tx1"/>
                </a:solidFill>
              </a:rPr>
              <a:t>før og </a:t>
            </a:r>
            <a:r>
              <a:rPr lang="nb-NO" sz="1800" dirty="0">
                <a:solidFill>
                  <a:schemeClr val="tx1"/>
                </a:solidFill>
              </a:rPr>
              <a:t>trenger </a:t>
            </a:r>
            <a:r>
              <a:rPr lang="nb-NO" sz="1800" dirty="0" smtClean="0">
                <a:solidFill>
                  <a:schemeClr val="tx1"/>
                </a:solidFill>
              </a:rPr>
              <a:t>hjelp,</a:t>
            </a:r>
          </a:p>
          <a:p>
            <a:pPr>
              <a:lnSpc>
                <a:spcPct val="120000"/>
              </a:lnSpc>
            </a:pPr>
            <a:r>
              <a:rPr lang="nb-NO" sz="1800" dirty="0" smtClean="0">
                <a:solidFill>
                  <a:schemeClr val="tx1"/>
                </a:solidFill>
              </a:rPr>
              <a:t>anbefaler </a:t>
            </a:r>
            <a:r>
              <a:rPr lang="nb-NO" sz="1800" dirty="0">
                <a:solidFill>
                  <a:schemeClr val="tx1"/>
                </a:solidFill>
              </a:rPr>
              <a:t>vi at du leser litt her </a:t>
            </a:r>
          </a:p>
          <a:p>
            <a:pPr>
              <a:lnSpc>
                <a:spcPct val="120000"/>
              </a:lnSpc>
            </a:pPr>
            <a:r>
              <a:rPr lang="nb-NO" sz="1500" dirty="0">
                <a:solidFill>
                  <a:schemeClr val="tx1"/>
                </a:solidFill>
                <a:hlinkClick r:id="rId4"/>
              </a:rPr>
              <a:t>https://www.altinn.no/hjelp/</a:t>
            </a:r>
            <a:r>
              <a:rPr lang="nb-NO" sz="15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nb-NO" sz="15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nb-NO" sz="1500" dirty="0" smtClean="0">
                <a:solidFill>
                  <a:schemeClr val="tx1"/>
                </a:solidFill>
                <a:hlinkClick r:id="rId5"/>
              </a:rPr>
              <a:t>www.altinn.no/hjelp/skjema/faq</a:t>
            </a:r>
            <a:r>
              <a:rPr lang="nb-NO" sz="1500" dirty="0">
                <a:solidFill>
                  <a:schemeClr val="tx1"/>
                </a:solidFill>
                <a:hlinkClick r:id="rId5"/>
              </a:rPr>
              <a:t>/</a:t>
            </a:r>
            <a:r>
              <a:rPr lang="nb-NO" sz="1500" dirty="0">
                <a:solidFill>
                  <a:schemeClr val="tx1"/>
                </a:solidFill>
              </a:rPr>
              <a:t> </a:t>
            </a:r>
            <a:r>
              <a:rPr lang="nb-NO" sz="1800" dirty="0" smtClean="0">
                <a:solidFill>
                  <a:schemeClr val="tx1"/>
                </a:solidFill>
              </a:rPr>
              <a:t>										</a:t>
            </a: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1026" name="Bilde 1" descr="image00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5470"/>
          <a:stretch/>
        </p:blipFill>
        <p:spPr bwMode="auto">
          <a:xfrm>
            <a:off x="3860304" y="1844824"/>
            <a:ext cx="5283696" cy="34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7740352" y="5301208"/>
            <a:ext cx="115212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Se også alternativ innlogging på side 7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46508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Finne skjemaet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 smtClean="0"/>
              <a:t>Her finner du våre skjemaer</a:t>
            </a:r>
          </a:p>
          <a:p>
            <a:r>
              <a:rPr lang="nb-NO" sz="1800" dirty="0">
                <a:hlinkClick r:id="rId2"/>
              </a:rPr>
              <a:t>https://www.altinn.no/skjemaoversikt/?</a:t>
            </a:r>
            <a:r>
              <a:rPr lang="nb-NO" sz="1800" dirty="0" smtClean="0">
                <a:hlinkClick r:id="rId2"/>
              </a:rPr>
              <a:t>category=provider</a:t>
            </a:r>
            <a:r>
              <a:rPr lang="nb-NO" sz="1800" dirty="0" smtClean="0"/>
              <a:t> </a:t>
            </a:r>
          </a:p>
          <a:p>
            <a:endParaRPr lang="nb-NO" sz="1800" dirty="0"/>
          </a:p>
          <a:p>
            <a:r>
              <a:rPr lang="nb-NO" sz="1800" dirty="0" smtClean="0"/>
              <a:t>Velg Etater</a:t>
            </a:r>
          </a:p>
          <a:p>
            <a:r>
              <a:rPr lang="nb-NO" sz="1800" dirty="0" smtClean="0"/>
              <a:t>Søk etter Tolldirektoratet</a:t>
            </a:r>
          </a:p>
          <a:p>
            <a:r>
              <a:rPr lang="nb-NO" sz="1800" dirty="0" smtClean="0"/>
              <a:t>eller</a:t>
            </a:r>
          </a:p>
          <a:p>
            <a:r>
              <a:rPr lang="nb-NO" sz="1800" dirty="0" err="1" smtClean="0"/>
              <a:t>Certificate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/>
              <a:t>O</a:t>
            </a:r>
            <a:r>
              <a:rPr lang="nb-NO" sz="1800" dirty="0" err="1" smtClean="0"/>
              <a:t>rigin</a:t>
            </a:r>
            <a:endParaRPr lang="nb-NO" sz="1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5815684" cy="269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3618754" y="2348880"/>
            <a:ext cx="5273726" cy="1499551"/>
            <a:chOff x="3618754" y="2348880"/>
            <a:chExt cx="5273726" cy="14995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78"/>
            <a:stretch/>
          </p:blipFill>
          <p:spPr bwMode="auto">
            <a:xfrm>
              <a:off x="3618754" y="2348880"/>
              <a:ext cx="4570050" cy="14995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Rett pil 5"/>
            <p:cNvCxnSpPr/>
            <p:nvPr/>
          </p:nvCxnSpPr>
          <p:spPr>
            <a:xfrm flipH="1">
              <a:off x="8028384" y="2924944"/>
              <a:ext cx="864096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26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Innlogging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395536" y="148478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Velg skjemaet og start tjeneste.</a:t>
            </a:r>
          </a:p>
          <a:p>
            <a:endParaRPr lang="nb-NO" dirty="0"/>
          </a:p>
          <a:p>
            <a:r>
              <a:rPr lang="nb-NO" dirty="0" smtClean="0"/>
              <a:t>Før du får tilgang til skjemaet må du logge deg inn her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1"/>
            <a:ext cx="3680374" cy="5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3501008"/>
            <a:ext cx="4313056" cy="279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3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2939033" cy="1116000"/>
          </a:xfrm>
        </p:spPr>
        <p:txBody>
          <a:bodyPr/>
          <a:lstStyle/>
          <a:p>
            <a:r>
              <a:rPr lang="nb-NO" dirty="0" smtClean="0"/>
              <a:t>Alternativ inn-logging i Altinn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7" y="1196752"/>
            <a:ext cx="502255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1303904" y="5704582"/>
            <a:ext cx="1133533" cy="1014247"/>
            <a:chOff x="2466578" y="5745267"/>
            <a:chExt cx="1133533" cy="101424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578" y="6082955"/>
              <a:ext cx="1133533" cy="6765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578" y="5745267"/>
              <a:ext cx="1080120" cy="36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4355976" cy="206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5160474" y="1196752"/>
            <a:ext cx="3978696" cy="28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6"/>
              </a:rPr>
              <a:t>https://www.altinn.no/hjelp/profil</a:t>
            </a:r>
            <a:r>
              <a:rPr lang="nb-NO" sz="1200" dirty="0" smtClean="0">
                <a:hlinkClick r:id="rId6"/>
              </a:rPr>
              <a:t>/</a:t>
            </a:r>
            <a:endParaRPr lang="nb-NO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 smtClean="0">
                <a:hlinkClick r:id="rId7"/>
              </a:rPr>
              <a:t>https</a:t>
            </a:r>
            <a:r>
              <a:rPr lang="nb-NO" sz="1200" dirty="0">
                <a:hlinkClick r:id="rId7"/>
              </a:rPr>
              <a:t>://www.altinn.no/hjelp/profil/klientdelegering</a:t>
            </a:r>
            <a:r>
              <a:rPr lang="nb-NO" sz="1200" dirty="0" smtClean="0">
                <a:hlinkClick r:id="rId7"/>
              </a:rPr>
              <a:t>/</a:t>
            </a:r>
            <a:endParaRPr lang="nb-NO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8"/>
              </a:rPr>
              <a:t>https://www.altinn.no/hjelp/profil/roller-og-rettigheter</a:t>
            </a:r>
            <a:r>
              <a:rPr lang="nb-NO" sz="1200" dirty="0" smtClean="0">
                <a:hlinkClick r:id="rId8"/>
              </a:rPr>
              <a:t>/</a:t>
            </a:r>
            <a:endParaRPr lang="nb-NO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9"/>
              </a:rPr>
              <a:t>https://www.altinn.no/hjelp/profil/roller-og-rettigheter/hvordan-gi-rettigheter-til-andre</a:t>
            </a:r>
            <a:r>
              <a:rPr lang="nb-NO" sz="1200" dirty="0" smtClean="0">
                <a:hlinkClick r:id="rId9"/>
              </a:rPr>
              <a:t>/</a:t>
            </a:r>
            <a:endParaRPr lang="nb-NO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10"/>
              </a:rPr>
              <a:t>https://www.altinn.no/hjelp/innlogging/alternativ-innlogging-i-altinn/virksomhetssertifikat/</a:t>
            </a:r>
            <a:r>
              <a:rPr lang="nb-NO" sz="1200" dirty="0"/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11"/>
              </a:rPr>
              <a:t>https://www.altinn.no/contentassets/f396aa354281491bbfe5174144fe294d/veiviser-eksport-virksomhetssertifikat.pdf</a:t>
            </a:r>
            <a:r>
              <a:rPr lang="nb-N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73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Altinn.no – </a:t>
            </a:r>
            <a:r>
              <a:rPr lang="en-US" dirty="0" smtClean="0"/>
              <a:t>Certificate of Origin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3072817" y="3770252"/>
            <a:ext cx="404639" cy="113108"/>
          </a:xfrm>
          <a:prstGeom prst="rect">
            <a:avLst/>
          </a:prstGeom>
          <a:solidFill>
            <a:srgbClr val="C8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/>
          <a:stretch/>
        </p:blipFill>
        <p:spPr bwMode="auto">
          <a:xfrm>
            <a:off x="107504" y="1320118"/>
            <a:ext cx="8935242" cy="506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0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88024" y="1196752"/>
            <a:ext cx="396044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 smtClean="0"/>
              <a:t>Fyll inn skjemaet</a:t>
            </a:r>
          </a:p>
          <a:p>
            <a:pPr marL="0" indent="0">
              <a:buNone/>
            </a:pPr>
            <a:r>
              <a:rPr lang="nb-NO" sz="1800" dirty="0" smtClean="0"/>
              <a:t>Noe informasjon kommer inn automatisk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Trykk på </a:t>
            </a:r>
            <a:r>
              <a:rPr lang="nb-NO" sz="1800" dirty="0" smtClean="0">
                <a:sym typeface="Webdings"/>
              </a:rPr>
              <a:t>f</a:t>
            </a:r>
            <a:r>
              <a:rPr lang="nb-NO" sz="1800" dirty="0" smtClean="0"/>
              <a:t>or å sjekke hva slags informasjon som dukker opp til høyre i bildet.</a:t>
            </a:r>
          </a:p>
          <a:p>
            <a:pPr marL="0" indent="0">
              <a:buNone/>
            </a:pPr>
            <a:r>
              <a:rPr lang="nb-NO" sz="1800" dirty="0" smtClean="0">
                <a:solidFill>
                  <a:schemeClr val="tx1"/>
                </a:solidFill>
              </a:rPr>
              <a:t>Disse tekstene er fremdeles under arbeid, så kom gjerne med innspill</a:t>
            </a:r>
            <a:r>
              <a:rPr lang="nb-NO" sz="1800" dirty="0" smtClean="0">
                <a:solidFill>
                  <a:schemeClr val="tx1"/>
                </a:solidFill>
              </a:rPr>
              <a:t>. Kontaktinfo på siste side.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Felter </a:t>
            </a:r>
            <a:r>
              <a:rPr lang="nb-NO" sz="1800" dirty="0"/>
              <a:t>markert med </a:t>
            </a:r>
            <a:r>
              <a:rPr lang="nb-NO" sz="1800" dirty="0">
                <a:solidFill>
                  <a:srgbClr val="FF0000"/>
                </a:solidFill>
              </a:rPr>
              <a:t>*</a:t>
            </a:r>
            <a:r>
              <a:rPr lang="nb-NO" sz="1800" dirty="0"/>
              <a:t> </a:t>
            </a:r>
            <a:r>
              <a:rPr lang="nb-NO" sz="1800" dirty="0" smtClean="0"/>
              <a:t>eller      er </a:t>
            </a:r>
            <a:r>
              <a:rPr lang="nb-NO" sz="1800" dirty="0"/>
              <a:t>obligatoriske og må fylles </a:t>
            </a:r>
            <a:r>
              <a:rPr lang="nb-NO" sz="1800" dirty="0" smtClean="0"/>
              <a:t>ut.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 smtClean="0"/>
              <a:t>Ved å trykke nederst på Kontroller skjema, skal det komme opp feilmeldinger hvis noe er feil eller er utelatt. </a:t>
            </a: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7524328" y="4293096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"/>
          <a:stretch/>
        </p:blipFill>
        <p:spPr bwMode="auto">
          <a:xfrm>
            <a:off x="755576" y="1148730"/>
            <a:ext cx="3577328" cy="56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lletaten_4_3_liggende">
  <a:themeElements>
    <a:clrScheme name="Ny profil">
      <a:dk1>
        <a:srgbClr val="53616F"/>
      </a:dk1>
      <a:lt1>
        <a:sysClr val="window" lastClr="FFFFFF"/>
      </a:lt1>
      <a:dk2>
        <a:srgbClr val="37424A"/>
      </a:dk2>
      <a:lt2>
        <a:srgbClr val="DADEE1"/>
      </a:lt2>
      <a:accent1>
        <a:srgbClr val="E6B012"/>
      </a:accent1>
      <a:accent2>
        <a:srgbClr val="FFD200"/>
      </a:accent2>
      <a:accent3>
        <a:srgbClr val="A1AAB4"/>
      </a:accent3>
      <a:accent4>
        <a:srgbClr val="778592"/>
      </a:accent4>
      <a:accent5>
        <a:srgbClr val="CC3326"/>
      </a:accent5>
      <a:accent6>
        <a:srgbClr val="FF0000"/>
      </a:accent6>
      <a:hlink>
        <a:srgbClr val="305D89"/>
      </a:hlink>
      <a:folHlink>
        <a:srgbClr val="86A8CC"/>
      </a:folHlink>
    </a:clrScheme>
    <a:fontScheme name="ny 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A5C6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Tolletaten_4_3_liggende</Template>
  <TotalTime>1909</TotalTime>
  <Words>736</Words>
  <Application>Microsoft Office PowerPoint</Application>
  <PresentationFormat>Skjermfremvisning (4:3)</PresentationFormat>
  <Paragraphs>166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Tolletaten_4_3_liggende</vt:lpstr>
      <vt:lpstr>PowerPoint-presentasjon</vt:lpstr>
      <vt:lpstr>Litt om CoO-skjemaet</vt:lpstr>
      <vt:lpstr>Innledning</vt:lpstr>
      <vt:lpstr>Tilganger</vt:lpstr>
      <vt:lpstr>Finne skjemaet</vt:lpstr>
      <vt:lpstr>Innlogging</vt:lpstr>
      <vt:lpstr>Alternativ inn-logging i Altinn </vt:lpstr>
      <vt:lpstr>Altinn.no – Certificate of Origin</vt:lpstr>
      <vt:lpstr>PowerPoint-presentasjon</vt:lpstr>
      <vt:lpstr>3. Consignee - Mottaker</vt:lpstr>
      <vt:lpstr>4. Country of origin - Opprinnelsesland</vt:lpstr>
      <vt:lpstr>5. Transport details – Transportdetaljer 6. Remarks - Merknader</vt:lpstr>
      <vt:lpstr>7. og 8. Description of goods, Gross weight  Beskrivelse av varen, Bruttovekt</vt:lpstr>
      <vt:lpstr>Velge tekst som tidligere er brukt </vt:lpstr>
      <vt:lpstr>10. Declaration by the exporter - Erklæring</vt:lpstr>
      <vt:lpstr>Kontroller skjema</vt:lpstr>
      <vt:lpstr>Skjemakontroll</vt:lpstr>
      <vt:lpstr>Forhåndsvisning - utskrift</vt:lpstr>
      <vt:lpstr>PowerPoint-presentasjon</vt:lpstr>
      <vt:lpstr>CoO (pdf) klar til å skrives ut</vt:lpstr>
      <vt:lpstr>Utskrift</vt:lpstr>
      <vt:lpstr>Informasjon og hjelp</vt:lpstr>
    </vt:vector>
  </TitlesOfParts>
  <Company>Tollvesenet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Taring, Anita</dc:creator>
  <cp:lastModifiedBy>Aalerud, Trude Helland</cp:lastModifiedBy>
  <cp:revision>113</cp:revision>
  <cp:lastPrinted>2018-08-31T08:15:28Z</cp:lastPrinted>
  <dcterms:created xsi:type="dcterms:W3CDTF">2018-06-26T10:30:44Z</dcterms:created>
  <dcterms:modified xsi:type="dcterms:W3CDTF">2018-11-14T11:24:15Z</dcterms:modified>
</cp:coreProperties>
</file>