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4"/>
  </p:sldMasterIdLst>
  <p:notesMasterIdLst>
    <p:notesMasterId r:id="rId28"/>
  </p:notesMasterIdLst>
  <p:handoutMasterIdLst>
    <p:handoutMasterId r:id="rId29"/>
  </p:handoutMasterIdLst>
  <p:sldIdLst>
    <p:sldId id="319" r:id="rId5"/>
    <p:sldId id="475" r:id="rId6"/>
    <p:sldId id="478" r:id="rId7"/>
    <p:sldId id="479" r:id="rId8"/>
    <p:sldId id="480" r:id="rId9"/>
    <p:sldId id="453" r:id="rId10"/>
    <p:sldId id="415" r:id="rId11"/>
    <p:sldId id="443" r:id="rId12"/>
    <p:sldId id="417" r:id="rId13"/>
    <p:sldId id="473" r:id="rId14"/>
    <p:sldId id="462" r:id="rId15"/>
    <p:sldId id="466" r:id="rId16"/>
    <p:sldId id="445" r:id="rId17"/>
    <p:sldId id="463" r:id="rId18"/>
    <p:sldId id="464" r:id="rId19"/>
    <p:sldId id="465" r:id="rId20"/>
    <p:sldId id="447" r:id="rId21"/>
    <p:sldId id="418" r:id="rId22"/>
    <p:sldId id="419" r:id="rId23"/>
    <p:sldId id="459" r:id="rId24"/>
    <p:sldId id="421" r:id="rId25"/>
    <p:sldId id="467" r:id="rId26"/>
    <p:sldId id="456" r:id="rId27"/>
  </p:sldIdLst>
  <p:sldSz cx="9144000" cy="5143500" type="screen16x9"/>
  <p:notesSz cx="6797675" cy="987425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ese, Robin Gaarder" initials="RRG" lastIdx="42" clrIdx="0">
    <p:extLst>
      <p:ext uri="{19B8F6BF-5375-455C-9EA6-DF929625EA0E}">
        <p15:presenceInfo xmlns:p15="http://schemas.microsoft.com/office/powerpoint/2012/main" userId="S::Robin.Gaarder.Reese@toll.no::0a779faa-9871-4d04-b9b6-8aa32e1bccbd" providerId="AD"/>
      </p:ext>
    </p:extLst>
  </p:cmAuthor>
  <p:cmAuthor id="2" name="Gaare, Randi Høydal" initials="GH" lastIdx="4" clrIdx="1">
    <p:extLst>
      <p:ext uri="{19B8F6BF-5375-455C-9EA6-DF929625EA0E}">
        <p15:presenceInfo xmlns:p15="http://schemas.microsoft.com/office/powerpoint/2012/main" userId="S::randi.hoydal.gaare@toll.no::fa45fec2-93b4-4886-a665-c7477de085a8" providerId="AD"/>
      </p:ext>
    </p:extLst>
  </p:cmAuthor>
  <p:cmAuthor id="3" name="Taring, Anita" initials="TA" lastIdx="1" clrIdx="2">
    <p:extLst>
      <p:ext uri="{19B8F6BF-5375-455C-9EA6-DF929625EA0E}">
        <p15:presenceInfo xmlns:p15="http://schemas.microsoft.com/office/powerpoint/2012/main" userId="S::Anita.Taring@toll.no::55c1c47c-3563-4785-859d-0ece2cedef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ADEE1"/>
    <a:srgbClr val="37424A"/>
    <a:srgbClr val="53616F"/>
    <a:srgbClr val="778592"/>
    <a:srgbClr val="A1AAB4"/>
    <a:srgbClr val="4A5C6E"/>
    <a:srgbClr val="305D89"/>
    <a:srgbClr val="E9E7DC"/>
    <a:srgbClr val="70A7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A44FAD-B4D1-4709-A099-6134E4521AD3}" v="160" dt="2020-05-06T06:52:37.699"/>
  </p1510:revLst>
</p1510:revInfo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ddels stil 2 - aks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ddels stil 2 - aks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iddels stil 3 - aks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6" d="100"/>
          <a:sy n="156" d="100"/>
        </p:scale>
        <p:origin x="634" y="1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14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1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371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4" y="2"/>
            <a:ext cx="2945659" cy="49371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495743AF-D0B6-48EF-A15E-579D8D29D603}" type="datetimeFigureOut">
              <a:rPr lang="nb-NO" smtClean="0"/>
              <a:t>18.12.2020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378826"/>
            <a:ext cx="2945659" cy="49371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4" y="9378826"/>
            <a:ext cx="2945659" cy="49371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B1B04DEF-6D3C-4DAE-820F-58F0D9F9F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27445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371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371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8719059-B9E0-4795-947C-5DA06B380EC0}" type="datetimeFigureOut">
              <a:rPr lang="nb-NO" smtClean="0"/>
              <a:pPr/>
              <a:t>18.12.2020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8826"/>
            <a:ext cx="2945659" cy="49371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4" y="9378826"/>
            <a:ext cx="2945659" cy="49371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C43CADD-BBC2-46FE-B45F-37F720C6196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56102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Her må det en ny skjermdump når endringer er gjort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3CADD-BBC2-46FE-B45F-37F720C6196D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8375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ult felt"/>
          <p:cNvSpPr/>
          <p:nvPr userDrawn="1"/>
        </p:nvSpPr>
        <p:spPr>
          <a:xfrm>
            <a:off x="0" y="2193708"/>
            <a:ext cx="9144000" cy="2949792"/>
          </a:xfrm>
          <a:prstGeom prst="rect">
            <a:avLst/>
          </a:prstGeom>
          <a:solidFill>
            <a:srgbClr val="E6B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overskrift"/>
          <p:cNvSpPr>
            <a:spLocks noGrp="1"/>
          </p:cNvSpPr>
          <p:nvPr>
            <p:ph type="body" sz="quarter" idx="11" hasCustomPrompt="1"/>
          </p:nvPr>
        </p:nvSpPr>
        <p:spPr>
          <a:xfrm>
            <a:off x="755576" y="3003798"/>
            <a:ext cx="7632848" cy="1278142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13" name="navn"/>
          <p:cNvSpPr>
            <a:spLocks noGrp="1"/>
          </p:cNvSpPr>
          <p:nvPr>
            <p:ph type="body" sz="quarter" idx="12" hasCustomPrompt="1"/>
          </p:nvPr>
        </p:nvSpPr>
        <p:spPr>
          <a:xfrm>
            <a:off x="755576" y="4551561"/>
            <a:ext cx="7632000" cy="324445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/ avdeling / seksjon</a:t>
            </a:r>
          </a:p>
        </p:txBody>
      </p:sp>
      <p:sp>
        <p:nvSpPr>
          <p:cNvPr id="14" name="dato"/>
          <p:cNvSpPr>
            <a:spLocks noGrp="1"/>
          </p:cNvSpPr>
          <p:nvPr>
            <p:ph type="body" sz="quarter" idx="13" hasCustomPrompt="1"/>
          </p:nvPr>
        </p:nvSpPr>
        <p:spPr>
          <a:xfrm>
            <a:off x="755576" y="2463738"/>
            <a:ext cx="7632848" cy="324036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Tolletaten dato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2194559"/>
          </a:xfrm>
          <a:prstGeom prst="rect">
            <a:avLst/>
          </a:prstGeom>
        </p:spPr>
      </p:pic>
      <p:cxnSp>
        <p:nvCxnSpPr>
          <p:cNvPr id="11" name="hvit linje"/>
          <p:cNvCxnSpPr/>
          <p:nvPr userDrawn="1"/>
        </p:nvCxnSpPr>
        <p:spPr>
          <a:xfrm>
            <a:off x="0" y="2193708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931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0"/>
            <a:ext cx="6851104" cy="7715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>
              <a:defRPr sz="2200"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1AA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AC9B44C-11B7-4F18-B065-5414A6DAB21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7189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0"/>
            <a:ext cx="6851104" cy="7704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004400"/>
            <a:ext cx="4038600" cy="3780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004400"/>
            <a:ext cx="4038600" cy="3780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7568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443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t>‹#›</a:t>
            </a:fld>
            <a:endParaRPr lang="nb-NO"/>
          </a:p>
        </p:txBody>
      </p:sp>
      <p:sp>
        <p:nvSpPr>
          <p:cNvPr id="2" name="Rektangel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472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005576"/>
            <a:ext cx="8229600" cy="3780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  <a:p>
            <a:pPr lvl="4"/>
            <a:endParaRPr lang="nb-NO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b-NO" sz="2000">
              <a:solidFill>
                <a:srgbClr val="505C68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lvl="2"/>
            <a:endParaRPr lang="nb-NO" sz="2000">
              <a:solidFill>
                <a:srgbClr val="505C68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lvl="4"/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75888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9B44C-11B7-4F18-B065-5414A6DAB217}" type="slidenum">
              <a:rPr lang="nb-NO" smtClean="0"/>
              <a:t>‹#›</a:t>
            </a:fld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1860" y="0"/>
            <a:ext cx="7522140" cy="837000"/>
          </a:xfrm>
          <a:prstGeom prst="rect">
            <a:avLst/>
          </a:prstGeom>
          <a:solidFill>
            <a:srgbClr val="E6B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0"/>
            <a:ext cx="6851104" cy="83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761"/>
            <a:ext cx="1620000" cy="834360"/>
          </a:xfrm>
          <a:prstGeom prst="rect">
            <a:avLst/>
          </a:prstGeom>
        </p:spPr>
      </p:pic>
      <p:cxnSp>
        <p:nvCxnSpPr>
          <p:cNvPr id="12" name="Rett linje 11"/>
          <p:cNvCxnSpPr/>
          <p:nvPr/>
        </p:nvCxnSpPr>
        <p:spPr>
          <a:xfrm flipV="1">
            <a:off x="7524000" y="0"/>
            <a:ext cx="0" cy="837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768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8" r:id="rId3"/>
    <p:sldLayoutId id="2147483680" r:id="rId4"/>
    <p:sldLayoutId id="2147483681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Wingdings" panose="05000000000000000000" pitchFamily="2" charset="2"/>
        <a:buNone/>
        <a:defRPr sz="2400" kern="1200">
          <a:solidFill>
            <a:srgbClr val="4A5C6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200" kern="1200">
          <a:solidFill>
            <a:srgbClr val="4A5C6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4A5C6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4A5C6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4A5C6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altinn.no/skjemaoversikt/tolletaten/varesertifikat-eur.1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nyttfratoll" TargetMode="External"/><Relationship Id="rId3" Type="http://schemas.openxmlformats.org/officeDocument/2006/relationships/hyperlink" Target="https://tt02.altinn.no/om-altinn/personvern/" TargetMode="External"/><Relationship Id="rId7" Type="http://schemas.openxmlformats.org/officeDocument/2006/relationships/hyperlink" Target="https://www.facebook.com/tolletaten/" TargetMode="External"/><Relationship Id="rId2" Type="http://schemas.openxmlformats.org/officeDocument/2006/relationships/hyperlink" Target="https://www.altinn.no/hjelp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oll.no/no/om-tolletaten/personvern/" TargetMode="External"/><Relationship Id="rId11" Type="http://schemas.openxmlformats.org/officeDocument/2006/relationships/image" Target="../media/image53.png"/><Relationship Id="rId5" Type="http://schemas.openxmlformats.org/officeDocument/2006/relationships/hyperlink" Target="https://www.toll.no/no/om-tolletaten/kontakt-oss/kontaktskjema/" TargetMode="External"/><Relationship Id="rId10" Type="http://schemas.openxmlformats.org/officeDocument/2006/relationships/image" Target="../media/image52.png"/><Relationship Id="rId4" Type="http://schemas.openxmlformats.org/officeDocument/2006/relationships/hyperlink" Target="http://www.toll.no/" TargetMode="External"/><Relationship Id="rId9" Type="http://schemas.openxmlformats.org/officeDocument/2006/relationships/hyperlink" Target="https://www.linkedin.com/company/53842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1"/>
          </p:nvPr>
        </p:nvSpPr>
        <p:spPr>
          <a:xfrm>
            <a:off x="755576" y="3165816"/>
            <a:ext cx="7560840" cy="972108"/>
          </a:xfrm>
        </p:spPr>
        <p:txBody>
          <a:bodyPr>
            <a:normAutofit fontScale="77500" lnSpcReduction="20000"/>
          </a:bodyPr>
          <a:lstStyle/>
          <a:p>
            <a:r>
              <a:rPr lang="nb-NO" dirty="0"/>
              <a:t>Varesertifikat EUR.1</a:t>
            </a:r>
          </a:p>
          <a:p>
            <a:r>
              <a:rPr lang="nb-NO" dirty="0"/>
              <a:t>på altinn.no</a:t>
            </a:r>
          </a:p>
          <a:p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>
          <a:xfrm>
            <a:off x="755576" y="4407546"/>
            <a:ext cx="7560840" cy="324445"/>
          </a:xfrm>
        </p:spPr>
        <p:txBody>
          <a:bodyPr>
            <a:normAutofit fontScale="92500" lnSpcReduction="20000"/>
          </a:bodyPr>
          <a:lstStyle/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>
          <a:xfrm>
            <a:off x="755576" y="2571750"/>
            <a:ext cx="7560840" cy="324036"/>
          </a:xfrm>
        </p:spPr>
        <p:txBody>
          <a:bodyPr>
            <a:normAutofit fontScale="92500" lnSpcReduction="20000"/>
          </a:bodyPr>
          <a:lstStyle/>
          <a:p>
            <a:r>
              <a:rPr lang="nb-NO" dirty="0"/>
              <a:t>Tolletaten desember 2020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4BB0876D-C61C-4F44-A678-FD209B4C469D}"/>
              </a:ext>
            </a:extLst>
          </p:cNvPr>
          <p:cNvGrpSpPr/>
          <p:nvPr/>
        </p:nvGrpSpPr>
        <p:grpSpPr>
          <a:xfrm>
            <a:off x="6627502" y="129979"/>
            <a:ext cx="2337569" cy="3529441"/>
            <a:chOff x="182687" y="827228"/>
            <a:chExt cx="3027708" cy="4571466"/>
          </a:xfrm>
        </p:grpSpPr>
        <p:pic>
          <p:nvPicPr>
            <p:cNvPr id="7" name="Bilde 6">
              <a:extLst>
                <a:ext uri="{FF2B5EF4-FFF2-40B4-BE49-F238E27FC236}">
                  <a16:creationId xmlns:a16="http://schemas.microsoft.com/office/drawing/2014/main" id="{1FA44665-9F7B-4A8F-8F11-426C0566B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2687" y="827228"/>
              <a:ext cx="3027708" cy="4277064"/>
            </a:xfrm>
            <a:prstGeom prst="rect">
              <a:avLst/>
            </a:prstGeom>
          </p:spPr>
        </p:pic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F9074D5E-798D-4CB3-BE35-89C989F6C466}"/>
                </a:ext>
              </a:extLst>
            </p:cNvPr>
            <p:cNvSpPr/>
            <p:nvPr/>
          </p:nvSpPr>
          <p:spPr>
            <a:xfrm rot="18160721">
              <a:off x="-319136" y="2579716"/>
              <a:ext cx="4442024" cy="11959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5400" b="0" cap="none" spc="0" dirty="0">
                  <a:ln w="0"/>
                  <a:solidFill>
                    <a:srgbClr val="DADEE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Specimen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0970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CDC84FE9-CEBA-4CF0-96CE-4C2EF4745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3" y="1144479"/>
            <a:ext cx="6392167" cy="83831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60917817-D712-4E1A-A90D-0333C25DB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Destination</a:t>
            </a:r>
            <a:r>
              <a:rPr lang="nb-NO"/>
              <a:t> - Bestemmelsesland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27C5A53-2246-4555-9CF5-2F138C7C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10</a:t>
            </a:fld>
            <a:endParaRPr lang="nb-NO"/>
          </a:p>
        </p:txBody>
      </p: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26497E43-0A25-4A1B-A59A-5D41664F2804}"/>
              </a:ext>
            </a:extLst>
          </p:cNvPr>
          <p:cNvCxnSpPr>
            <a:cxnSpLocks/>
          </p:cNvCxnSpPr>
          <p:nvPr/>
        </p:nvCxnSpPr>
        <p:spPr>
          <a:xfrm flipH="1">
            <a:off x="882596" y="1335186"/>
            <a:ext cx="687259" cy="1236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C417A152-D895-450B-A316-F74A2D6B3B9D}"/>
              </a:ext>
            </a:extLst>
          </p:cNvPr>
          <p:cNvSpPr txBox="1"/>
          <p:nvPr/>
        </p:nvSpPr>
        <p:spPr>
          <a:xfrm>
            <a:off x="366713" y="3547157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err="1"/>
              <a:t>Oppsjekk</a:t>
            </a:r>
            <a:r>
              <a:rPr lang="nb-NO" sz="1200" dirty="0"/>
              <a:t> og feilmelding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C942A69-B576-4D50-A659-911165206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13" y="2580001"/>
            <a:ext cx="4651982" cy="47945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F6F77418-D33C-4869-8E35-B88F80E3A8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13" y="3961078"/>
            <a:ext cx="6401693" cy="94310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3241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FCF84A47-161A-468A-BD64-23DD1074D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08" y="1027840"/>
            <a:ext cx="6401693" cy="1105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19908" y="-4728"/>
            <a:ext cx="5394387" cy="837000"/>
          </a:xfrm>
        </p:spPr>
        <p:txBody>
          <a:bodyPr>
            <a:normAutofit/>
          </a:bodyPr>
          <a:lstStyle/>
          <a:p>
            <a:pPr defTabSz="321469">
              <a:tabLst>
                <a:tab pos="1007269" algn="l"/>
              </a:tabLst>
            </a:pPr>
            <a:r>
              <a:rPr lang="nb-NO" err="1"/>
              <a:t>Origin</a:t>
            </a:r>
            <a:r>
              <a:rPr lang="nb-NO"/>
              <a:t> - Opprinnelsesland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11</a:t>
            </a:fld>
            <a:endParaRPr lang="nb-NO"/>
          </a:p>
        </p:txBody>
      </p: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252E51D6-270F-423A-84C2-CCB974822A57}"/>
              </a:ext>
            </a:extLst>
          </p:cNvPr>
          <p:cNvCxnSpPr>
            <a:cxnSpLocks/>
          </p:cNvCxnSpPr>
          <p:nvPr/>
        </p:nvCxnSpPr>
        <p:spPr>
          <a:xfrm flipH="1">
            <a:off x="542167" y="1197621"/>
            <a:ext cx="1035780" cy="1244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ADD8BF9-A290-45AE-9032-65520D26DB79}"/>
              </a:ext>
            </a:extLst>
          </p:cNvPr>
          <p:cNvSpPr txBox="1"/>
          <p:nvPr/>
        </p:nvSpPr>
        <p:spPr>
          <a:xfrm>
            <a:off x="419908" y="3759856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err="1"/>
              <a:t>Oppsjekk</a:t>
            </a:r>
            <a:r>
              <a:rPr lang="nb-NO" sz="1200" dirty="0"/>
              <a:t> og feilmelding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45F42272-1373-4B9E-B3BB-DB6538216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08" y="2436716"/>
            <a:ext cx="5938375" cy="1105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7E1A6769-2CFA-48F4-AAE0-4B207A6319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7" y="4036855"/>
            <a:ext cx="5053907" cy="10168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77703422-7DD7-4EA6-B1BD-85D21E945007}"/>
              </a:ext>
            </a:extLst>
          </p:cNvPr>
          <p:cNvSpPr txBox="1"/>
          <p:nvPr/>
        </p:nvSpPr>
        <p:spPr>
          <a:xfrm>
            <a:off x="7177635" y="1027840"/>
            <a:ext cx="1812616" cy="73866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dirty="0"/>
              <a:t>De to mest brukte opprinnelsesland/-grupper vises øverst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A709D90B-C8C2-45F9-BBF8-DF4D0AB04055}"/>
              </a:ext>
            </a:extLst>
          </p:cNvPr>
          <p:cNvSpPr txBox="1"/>
          <p:nvPr/>
        </p:nvSpPr>
        <p:spPr>
          <a:xfrm>
            <a:off x="6271327" y="4175926"/>
            <a:ext cx="1812616" cy="73866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dirty="0"/>
              <a:t>Tre valg vil vises, men den du velger er markert med grått</a:t>
            </a:r>
          </a:p>
        </p:txBody>
      </p:sp>
    </p:spTree>
    <p:extLst>
      <p:ext uri="{BB962C8B-B14F-4D97-AF65-F5344CB8AC3E}">
        <p14:creationId xmlns:p14="http://schemas.microsoft.com/office/powerpoint/2010/main" val="2099805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558F9509-6BEC-4F4F-AFBB-E8CBFAACA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3544"/>
            <a:ext cx="5487166" cy="6287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5DFB1E56-5344-48F7-88E2-F000B14DE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34943"/>
            <a:ext cx="6411220" cy="7049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Transport detaljer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12</a:t>
            </a:fld>
            <a:endParaRPr lang="nb-NO"/>
          </a:p>
        </p:txBody>
      </p:sp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E47E6E43-41EF-44DE-9E77-53713FE447E9}"/>
              </a:ext>
            </a:extLst>
          </p:cNvPr>
          <p:cNvCxnSpPr>
            <a:cxnSpLocks/>
          </p:cNvCxnSpPr>
          <p:nvPr/>
        </p:nvCxnSpPr>
        <p:spPr>
          <a:xfrm flipH="1">
            <a:off x="631179" y="1327094"/>
            <a:ext cx="995321" cy="1716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728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DA129EAC-65E2-4D28-A761-7FD584079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75762"/>
            <a:ext cx="6177864" cy="14511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3E9CF33D-67AA-4BF7-98AA-EECB87557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91353"/>
            <a:ext cx="6335009" cy="5525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Remarks</a:t>
            </a:r>
            <a:r>
              <a:rPr lang="nb-NO"/>
              <a:t> - Merknader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13</a:t>
            </a:fld>
            <a:endParaRPr lang="nb-NO"/>
          </a:p>
        </p:txBody>
      </p:sp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BE3C0605-210C-4FBB-9E0B-90A2E1B386C5}"/>
              </a:ext>
            </a:extLst>
          </p:cNvPr>
          <p:cNvCxnSpPr>
            <a:cxnSpLocks/>
          </p:cNvCxnSpPr>
          <p:nvPr/>
        </p:nvCxnSpPr>
        <p:spPr>
          <a:xfrm flipH="1">
            <a:off x="663547" y="1302818"/>
            <a:ext cx="922493" cy="1432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926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AF0429B8-FF92-4ED6-92C0-AD6E473E1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72" y="2178755"/>
            <a:ext cx="5207225" cy="17974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EA88354B-11D2-48EB-9411-8E431B3C1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48961"/>
            <a:ext cx="6430272" cy="9907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Goods - Varer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14</a:t>
            </a:fld>
            <a:endParaRPr lang="nb-NO"/>
          </a:p>
        </p:txBody>
      </p:sp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B63D7ACD-E45B-440F-A4E8-01916CD93479}"/>
              </a:ext>
            </a:extLst>
          </p:cNvPr>
          <p:cNvCxnSpPr>
            <a:cxnSpLocks/>
          </p:cNvCxnSpPr>
          <p:nvPr/>
        </p:nvCxnSpPr>
        <p:spPr>
          <a:xfrm flipH="1">
            <a:off x="457200" y="1221897"/>
            <a:ext cx="1306865" cy="1013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E53E5BAB-EE84-4F43-A495-DDAA4B8F360B}"/>
              </a:ext>
            </a:extLst>
          </p:cNvPr>
          <p:cNvSpPr txBox="1"/>
          <p:nvPr/>
        </p:nvSpPr>
        <p:spPr>
          <a:xfrm>
            <a:off x="6990886" y="1516479"/>
            <a:ext cx="2055964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b="1" dirty="0"/>
              <a:t>Legg til linjer </a:t>
            </a:r>
            <a:r>
              <a:rPr lang="nb-NO" sz="1400" dirty="0"/>
              <a:t>ved behov, maks. 11 linjer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1400A6C-3C1F-490B-A0F4-9D06ECABF447}"/>
              </a:ext>
            </a:extLst>
          </p:cNvPr>
          <p:cNvSpPr txBox="1"/>
          <p:nvPr/>
        </p:nvSpPr>
        <p:spPr>
          <a:xfrm>
            <a:off x="6587172" y="2097247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Kreativt eksempel fra en eksportør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59FCD88E-06C3-4AFC-94E9-3296D76853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2" r="7847"/>
          <a:stretch/>
        </p:blipFill>
        <p:spPr bwMode="auto">
          <a:xfrm>
            <a:off x="6082821" y="2384489"/>
            <a:ext cx="2953674" cy="134330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B2AD7121-E5C4-4560-B2B6-7B0F437826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7039" y="3727796"/>
            <a:ext cx="2691618" cy="1386960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3D5D34DB-82B0-4F73-881B-FE7796B6DA72}"/>
              </a:ext>
            </a:extLst>
          </p:cNvPr>
          <p:cNvSpPr txBox="1"/>
          <p:nvPr/>
        </p:nvSpPr>
        <p:spPr>
          <a:xfrm>
            <a:off x="1187737" y="4056231"/>
            <a:ext cx="2946320" cy="95410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b="1" dirty="0"/>
              <a:t>Fjerne linjer</a:t>
            </a:r>
          </a:p>
          <a:p>
            <a:r>
              <a:rPr lang="nb-NO" sz="1400" dirty="0"/>
              <a:t>Pek til venstre for linjen på pilen eller stå i raden du vil slette og trykk </a:t>
            </a:r>
            <a:r>
              <a:rPr lang="nb-NO" sz="1400" dirty="0" err="1"/>
              <a:t>Ctrl</a:t>
            </a:r>
            <a:r>
              <a:rPr lang="nb-NO" sz="1400" dirty="0"/>
              <a:t> + </a:t>
            </a:r>
            <a:r>
              <a:rPr lang="nb-NO" sz="1400" dirty="0" err="1"/>
              <a:t>Delete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3119502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83E752E7-DDED-4BB9-A575-5DACF88F6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068" y="2846237"/>
            <a:ext cx="2229161" cy="127652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Place and date </a:t>
            </a:r>
            <a:r>
              <a:rPr lang="nb-NO" sz="1300"/>
              <a:t>(for Tolletatens stempel og underskrift + dagens dato)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15</a:t>
            </a:fld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EEE8B497-B5EC-42D4-8668-29C3F1EDE507}"/>
              </a:ext>
            </a:extLst>
          </p:cNvPr>
          <p:cNvSpPr/>
          <p:nvPr/>
        </p:nvSpPr>
        <p:spPr>
          <a:xfrm rot="21046105">
            <a:off x="1131930" y="3543704"/>
            <a:ext cx="171938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0" cap="none" spc="0">
                <a:ln w="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Example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E57EE38-3C1B-4BB8-BD30-80A3F9FE1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68" y="1407717"/>
            <a:ext cx="1981260" cy="8895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3906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A0D7A527-8D59-4BC4-A684-B40B12219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50" y="3424702"/>
            <a:ext cx="6371966" cy="8155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30638B73-0A09-46F3-8F7D-FB87BDDFB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50" y="1004323"/>
            <a:ext cx="6306430" cy="17814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Declaration</a:t>
            </a:r>
            <a:r>
              <a:rPr lang="nb-NO"/>
              <a:t> - Erklæring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16</a:t>
            </a:fld>
            <a:endParaRPr lang="nb-NO"/>
          </a:p>
        </p:txBody>
      </p:sp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9CB2DEF9-44CB-4E51-BB2D-B70F87DC2761}"/>
              </a:ext>
            </a:extLst>
          </p:cNvPr>
          <p:cNvCxnSpPr>
            <a:cxnSpLocks/>
          </p:cNvCxnSpPr>
          <p:nvPr/>
        </p:nvCxnSpPr>
        <p:spPr>
          <a:xfrm flipH="1">
            <a:off x="614995" y="1231326"/>
            <a:ext cx="1033740" cy="2193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2566735-FA24-40EE-876E-B02B4C7BF5C8}"/>
              </a:ext>
            </a:extLst>
          </p:cNvPr>
          <p:cNvSpPr txBox="1"/>
          <p:nvPr/>
        </p:nvSpPr>
        <p:spPr>
          <a:xfrm>
            <a:off x="6921425" y="2571750"/>
            <a:ext cx="1397187" cy="30777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dirty="0"/>
              <a:t>Viktig avhuking</a:t>
            </a:r>
          </a:p>
        </p:txBody>
      </p: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8F13879E-D5CF-4F14-8239-5680339CBF75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6651653" y="2571751"/>
            <a:ext cx="269772" cy="153888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ktangel 14">
            <a:extLst>
              <a:ext uri="{FF2B5EF4-FFF2-40B4-BE49-F238E27FC236}">
                <a16:creationId xmlns:a16="http://schemas.microsoft.com/office/drawing/2014/main" id="{33754886-4098-4548-955E-50073B1DD8B2}"/>
              </a:ext>
            </a:extLst>
          </p:cNvPr>
          <p:cNvSpPr/>
          <p:nvPr/>
        </p:nvSpPr>
        <p:spPr>
          <a:xfrm>
            <a:off x="6986961" y="3303416"/>
            <a:ext cx="69831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b-NO" sz="72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14754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Kontroller skjema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71600" y="3147814"/>
            <a:ext cx="6172200" cy="810090"/>
          </a:xfrm>
        </p:spPr>
        <p:txBody>
          <a:bodyPr>
            <a:normAutofit/>
          </a:bodyPr>
          <a:lstStyle/>
          <a:p>
            <a:r>
              <a:rPr lang="nb-NO" sz="1350"/>
              <a:t>Klikk på </a:t>
            </a:r>
            <a:r>
              <a:rPr lang="nb-NO" sz="1350" b="1"/>
              <a:t>Kontroller skjema</a:t>
            </a:r>
          </a:p>
          <a:p>
            <a:r>
              <a:rPr lang="nb-NO" sz="1350"/>
              <a:t>Skjemaet må være kontrollert og uten feil for å gå videre. </a:t>
            </a:r>
          </a:p>
          <a:p>
            <a:endParaRPr lang="nb-NO" sz="135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17</a:t>
            </a:fld>
            <a:endParaRPr lang="nb-NO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83"/>
          <a:stretch/>
        </p:blipFill>
        <p:spPr bwMode="auto">
          <a:xfrm>
            <a:off x="971600" y="1852933"/>
            <a:ext cx="6585646" cy="51797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3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Skjemakontroll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79512" y="3500029"/>
            <a:ext cx="6172200" cy="1404156"/>
          </a:xfrm>
        </p:spPr>
        <p:txBody>
          <a:bodyPr>
            <a:normAutofit lnSpcReduction="10000"/>
          </a:bodyPr>
          <a:lstStyle/>
          <a:p>
            <a:r>
              <a:rPr lang="nb-NO" sz="1350" b="1"/>
              <a:t>Skjemakontroll </a:t>
            </a:r>
          </a:p>
          <a:p>
            <a:r>
              <a:rPr lang="nb-NO" sz="1350"/>
              <a:t>Du får enten en liste over feil som må rettes før innsending eller</a:t>
            </a:r>
          </a:p>
          <a:p>
            <a:r>
              <a:rPr lang="nb-NO" sz="1350"/>
              <a:t>en melding som sier at skjemaet er klart til innsending. </a:t>
            </a:r>
            <a:br>
              <a:rPr lang="nb-NO" sz="1350"/>
            </a:br>
            <a:r>
              <a:rPr lang="nb-NO" sz="1350"/>
              <a:t>    </a:t>
            </a:r>
          </a:p>
          <a:p>
            <a:r>
              <a:rPr lang="nb-NO" sz="1350"/>
              <a:t>Klikk på </a:t>
            </a:r>
            <a:r>
              <a:rPr lang="nb-NO" sz="1350" b="1"/>
              <a:t>Lukk </a:t>
            </a:r>
            <a:r>
              <a:rPr lang="nb-NO" sz="1350"/>
              <a:t>for å gjøre rettelsene eller gå videre.</a:t>
            </a:r>
          </a:p>
          <a:p>
            <a:r>
              <a:rPr lang="nb-NO" sz="1350"/>
              <a:t>Klikk på </a:t>
            </a:r>
            <a:r>
              <a:rPr lang="nb-NO" sz="1350" b="1"/>
              <a:t>Videre til innsending</a:t>
            </a:r>
            <a:endParaRPr lang="nb-NO" sz="135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18</a:t>
            </a:fld>
            <a:endParaRPr lang="nb-NO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95" r="5656" b="13953"/>
          <a:stretch/>
        </p:blipFill>
        <p:spPr bwMode="auto">
          <a:xfrm>
            <a:off x="2837369" y="4650142"/>
            <a:ext cx="1489472" cy="335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7" b="55342"/>
          <a:stretch/>
        </p:blipFill>
        <p:spPr bwMode="auto">
          <a:xfrm>
            <a:off x="5112060" y="1320475"/>
            <a:ext cx="615851" cy="60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87" b="55342"/>
          <a:stretch/>
        </p:blipFill>
        <p:spPr bwMode="auto">
          <a:xfrm>
            <a:off x="5112060" y="2571750"/>
            <a:ext cx="615851" cy="60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5504BB8B-2E37-48EE-B120-D3E89DD1E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2507330"/>
            <a:ext cx="4401015" cy="91098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73DCDBC7-09C4-4215-B10C-22B4784215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" y="1023278"/>
            <a:ext cx="4080601" cy="119393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5330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6936ABAD-D10B-409E-85CB-F641A7292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87574"/>
            <a:ext cx="5683256" cy="144428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07707" y="2641078"/>
            <a:ext cx="4197605" cy="1674186"/>
          </a:xfrm>
        </p:spPr>
        <p:txBody>
          <a:bodyPr>
            <a:noAutofit/>
          </a:bodyPr>
          <a:lstStyle/>
          <a:p>
            <a:pPr defTabSz="200025"/>
            <a:r>
              <a:rPr lang="nb-NO" sz="1350"/>
              <a:t>Her vil du finne </a:t>
            </a:r>
            <a:r>
              <a:rPr lang="nb-NO" sz="1350" b="1"/>
              <a:t>utkastet</a:t>
            </a:r>
            <a:r>
              <a:rPr lang="nb-NO" sz="1350"/>
              <a:t> til søknaden.</a:t>
            </a:r>
          </a:p>
          <a:p>
            <a:pPr defTabSz="200025"/>
            <a:r>
              <a:rPr lang="nb-NO" sz="1350"/>
              <a:t>Her kan du korrekturlese sertifikatet før du sender det inn.</a:t>
            </a:r>
          </a:p>
          <a:p>
            <a:pPr defTabSz="200025"/>
            <a:r>
              <a:rPr lang="nb-NO" sz="1350"/>
              <a:t>Du kan også legge inn andre e-postadresser hvis andre skal varsles </a:t>
            </a:r>
          </a:p>
          <a:p>
            <a:pPr defTabSz="200025"/>
            <a:r>
              <a:rPr lang="nb-NO" sz="1350"/>
              <a:t>(se til høyre i vinduet)</a:t>
            </a:r>
          </a:p>
          <a:p>
            <a:r>
              <a:rPr lang="nb-NO" sz="1350"/>
              <a:t>	</a:t>
            </a:r>
          </a:p>
          <a:p>
            <a:r>
              <a:rPr lang="nb-NO" sz="1350"/>
              <a:t>Trykk </a:t>
            </a:r>
            <a:r>
              <a:rPr lang="nb-NO" sz="1350" b="1"/>
              <a:t>Send inn </a:t>
            </a:r>
            <a:r>
              <a:rPr lang="nb-NO" sz="1350"/>
              <a:t>for å gå videre</a:t>
            </a:r>
            <a:endParaRPr lang="nb-NO" sz="1350" b="1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19</a:t>
            </a:fld>
            <a:endParaRPr lang="nb-NO"/>
          </a:p>
        </p:txBody>
      </p:sp>
      <p:sp>
        <p:nvSpPr>
          <p:cNvPr id="2" name="Ellipse 1"/>
          <p:cNvSpPr/>
          <p:nvPr/>
        </p:nvSpPr>
        <p:spPr>
          <a:xfrm>
            <a:off x="4572000" y="1833668"/>
            <a:ext cx="756084" cy="2340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9" name="Ellipse 8"/>
          <p:cNvSpPr/>
          <p:nvPr/>
        </p:nvSpPr>
        <p:spPr>
          <a:xfrm>
            <a:off x="1835696" y="1652308"/>
            <a:ext cx="756084" cy="324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37C5A7FD-8C8C-48D4-AA3B-E60CBF77C955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6851104" cy="7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b-NO"/>
              <a:t>Utkast - utskrift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2DF96580-84FC-418D-A5F8-6E323AD6F6CF}"/>
              </a:ext>
            </a:extLst>
          </p:cNvPr>
          <p:cNvGrpSpPr/>
          <p:nvPr/>
        </p:nvGrpSpPr>
        <p:grpSpPr>
          <a:xfrm>
            <a:off x="6118350" y="930995"/>
            <a:ext cx="2801204" cy="4182476"/>
            <a:chOff x="6118350" y="930995"/>
            <a:chExt cx="2801204" cy="41824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6" name="Bilde 5">
              <a:extLst>
                <a:ext uri="{FF2B5EF4-FFF2-40B4-BE49-F238E27FC236}">
                  <a16:creationId xmlns:a16="http://schemas.microsoft.com/office/drawing/2014/main" id="{FAAE52E9-1A92-441A-AA3F-B46EFAE4D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8350" y="930995"/>
              <a:ext cx="2801204" cy="39731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3CE4FE39-EB64-48A5-900E-1364F51BCBF5}"/>
                </a:ext>
              </a:extLst>
            </p:cNvPr>
            <p:cNvSpPr/>
            <p:nvPr/>
          </p:nvSpPr>
          <p:spPr>
            <a:xfrm rot="18889001">
              <a:off x="6143174" y="3212951"/>
              <a:ext cx="287771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54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Example</a:t>
              </a:r>
            </a:p>
          </p:txBody>
        </p:sp>
      </p:grp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035942EF-BD2C-4CF5-BF8F-56D4E4C296FD}"/>
              </a:ext>
            </a:extLst>
          </p:cNvPr>
          <p:cNvSpPr txBox="1"/>
          <p:nvPr/>
        </p:nvSpPr>
        <p:spPr>
          <a:xfrm>
            <a:off x="4241015" y="4028599"/>
            <a:ext cx="1418053" cy="73866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rgbClr val="FF0000"/>
                </a:solidFill>
              </a:rPr>
              <a:t>Dette er ikke et gyldig sertifikat, kun et utkast</a:t>
            </a:r>
          </a:p>
        </p:txBody>
      </p:sp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BF735A5C-68B2-4769-BAAF-2EF897EC7F8C}"/>
              </a:ext>
            </a:extLst>
          </p:cNvPr>
          <p:cNvCxnSpPr>
            <a:cxnSpLocks/>
          </p:cNvCxnSpPr>
          <p:nvPr/>
        </p:nvCxnSpPr>
        <p:spPr>
          <a:xfrm flipV="1">
            <a:off x="5659068" y="3584773"/>
            <a:ext cx="455153" cy="443826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648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2</a:t>
            </a:fld>
            <a:endParaRPr lang="nb-NO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4B9CA9B-A0CE-4233-93AF-E9BA94DE3364}"/>
              </a:ext>
            </a:extLst>
          </p:cNvPr>
          <p:cNvSpPr/>
          <p:nvPr/>
        </p:nvSpPr>
        <p:spPr>
          <a:xfrm>
            <a:off x="383341" y="236093"/>
            <a:ext cx="7109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hlinkClick r:id="rId2"/>
              </a:rPr>
              <a:t>https://www.altinn.no/skjemaoversikt/tolletaten/varesertifikat-eur.1/</a:t>
            </a:r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F8B28C57-A04C-4303-BA19-105671D3B8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633"/>
          <a:stretch/>
        </p:blipFill>
        <p:spPr>
          <a:xfrm>
            <a:off x="608308" y="890122"/>
            <a:ext cx="5852392" cy="40864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2321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EUR.1 og Altinn kvittering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t>20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393B841E-FBF9-45AA-9723-587DCDCFA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33" y="932006"/>
            <a:ext cx="6649747" cy="230519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5C94C3EA-D06F-4E44-B9F7-311A65E63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006" y="3266691"/>
            <a:ext cx="2997771" cy="177441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0CBD81D6-7568-4F26-AFFC-3F08402E27AB}"/>
              </a:ext>
            </a:extLst>
          </p:cNvPr>
          <p:cNvSpPr txBox="1"/>
          <p:nvPr/>
        </p:nvSpPr>
        <p:spPr>
          <a:xfrm>
            <a:off x="6918690" y="2859013"/>
            <a:ext cx="1650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Kvittering fra Altinn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E761AA0E-9859-44A8-B25E-4E2AF3C1616A}"/>
              </a:ext>
            </a:extLst>
          </p:cNvPr>
          <p:cNvSpPr/>
          <p:nvPr/>
        </p:nvSpPr>
        <p:spPr>
          <a:xfrm>
            <a:off x="5978006" y="2961685"/>
            <a:ext cx="763964" cy="3050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62A74EF2-7E81-4B17-8D4F-4D08F995BBFD}"/>
              </a:ext>
            </a:extLst>
          </p:cNvPr>
          <p:cNvSpPr/>
          <p:nvPr/>
        </p:nvSpPr>
        <p:spPr>
          <a:xfrm>
            <a:off x="2108939" y="2084243"/>
            <a:ext cx="763964" cy="3050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94D87E95-8998-4B6E-A211-741DAB972A5C}"/>
              </a:ext>
            </a:extLst>
          </p:cNvPr>
          <p:cNvSpPr txBox="1"/>
          <p:nvPr/>
        </p:nvSpPr>
        <p:spPr>
          <a:xfrm>
            <a:off x="1115352" y="3743071"/>
            <a:ext cx="1650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Åpne </a:t>
            </a:r>
            <a:r>
              <a:rPr lang="nb-NO" sz="1200" dirty="0" err="1"/>
              <a:t>pdf</a:t>
            </a:r>
            <a:r>
              <a:rPr lang="nb-NO" sz="1200" dirty="0"/>
              <a:t>-filen</a:t>
            </a:r>
          </a:p>
          <a:p>
            <a:r>
              <a:rPr lang="nb-NO" sz="1200" dirty="0"/>
              <a:t>Se neste side</a:t>
            </a:r>
          </a:p>
        </p:txBody>
      </p:sp>
      <p:cxnSp>
        <p:nvCxnSpPr>
          <p:cNvPr id="18" name="Rett pilkobling 17">
            <a:extLst>
              <a:ext uri="{FF2B5EF4-FFF2-40B4-BE49-F238E27FC236}">
                <a16:creationId xmlns:a16="http://schemas.microsoft.com/office/drawing/2014/main" id="{1EF2DA20-AC70-4227-B1B9-3AD335C2AD72}"/>
              </a:ext>
            </a:extLst>
          </p:cNvPr>
          <p:cNvCxnSpPr>
            <a:cxnSpLocks/>
          </p:cNvCxnSpPr>
          <p:nvPr/>
        </p:nvCxnSpPr>
        <p:spPr>
          <a:xfrm flipV="1">
            <a:off x="1440382" y="2484255"/>
            <a:ext cx="922492" cy="12588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143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653719" y="1015603"/>
            <a:ext cx="3847597" cy="3507607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nb-NO" sz="1200" dirty="0"/>
              <a:t>Nå er sertifikatet sendt inn og har fått Arkivreferanse unikt referansenummer. </a:t>
            </a:r>
            <a:br>
              <a:rPr lang="nb-NO" sz="1200" dirty="0"/>
            </a:br>
            <a:r>
              <a:rPr lang="nb-NO" sz="1200" dirty="0"/>
              <a:t>(</a:t>
            </a:r>
            <a:r>
              <a:rPr lang="nb-NO" sz="1200" dirty="0">
                <a:solidFill>
                  <a:srgbClr val="FF0000"/>
                </a:solidFill>
              </a:rPr>
              <a:t>rød tekst øverst til høyre og nederst til venstre</a:t>
            </a:r>
            <a:r>
              <a:rPr lang="nb-NO" sz="1200" dirty="0"/>
              <a:t>) </a:t>
            </a:r>
          </a:p>
          <a:p>
            <a:endParaRPr lang="nb-NO" sz="1200" dirty="0"/>
          </a:p>
          <a:p>
            <a:endParaRPr lang="nb-NO" sz="1200" dirty="0"/>
          </a:p>
          <a:p>
            <a:endParaRPr lang="nb-NO" sz="1200" dirty="0"/>
          </a:p>
          <a:p>
            <a:endParaRPr lang="nb-NO" sz="1200" dirty="0"/>
          </a:p>
          <a:p>
            <a:endParaRPr lang="nb-NO" sz="1200" dirty="0"/>
          </a:p>
          <a:p>
            <a:endParaRPr lang="nb-NO" sz="1200" dirty="0"/>
          </a:p>
          <a:p>
            <a:r>
              <a:rPr lang="nb-NO" sz="1200" b="1" dirty="0"/>
              <a:t>Husk</a:t>
            </a:r>
            <a:r>
              <a:rPr lang="nb-NO" sz="1200" dirty="0"/>
              <a:t> å føre inn AR-nummeret for hånd i rubrikken over rubrikk 2. Dette er et krav i henhold til trykningsinstruksen.</a:t>
            </a:r>
          </a:p>
          <a:p>
            <a:endParaRPr lang="nb-NO" sz="1200" dirty="0"/>
          </a:p>
          <a:p>
            <a:r>
              <a:rPr lang="nb-NO" sz="1200" b="1" dirty="0"/>
              <a:t>Husk</a:t>
            </a:r>
            <a:r>
              <a:rPr lang="nb-NO" sz="1200" dirty="0"/>
              <a:t> å skrive sted og underskrift i rubrikk 12 før sertifikatet sendes til mottaker/legges ved vareforsendelsen.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21</a:t>
            </a:fld>
            <a:endParaRPr lang="nb-NO"/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3BBE432B-B2E2-42B7-BDE9-4585F2ABE5DB}"/>
              </a:ext>
            </a:extLst>
          </p:cNvPr>
          <p:cNvGrpSpPr/>
          <p:nvPr/>
        </p:nvGrpSpPr>
        <p:grpSpPr>
          <a:xfrm>
            <a:off x="191108" y="805852"/>
            <a:ext cx="3027708" cy="4883542"/>
            <a:chOff x="182687" y="827228"/>
            <a:chExt cx="3027708" cy="4883542"/>
          </a:xfrm>
        </p:grpSpPr>
        <p:pic>
          <p:nvPicPr>
            <p:cNvPr id="7" name="Bilde 6">
              <a:extLst>
                <a:ext uri="{FF2B5EF4-FFF2-40B4-BE49-F238E27FC236}">
                  <a16:creationId xmlns:a16="http://schemas.microsoft.com/office/drawing/2014/main" id="{E6E2D5BA-78E3-4CF6-A3D9-843D2E258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2687" y="827228"/>
              <a:ext cx="3027708" cy="4277065"/>
            </a:xfrm>
            <a:prstGeom prst="rect">
              <a:avLst/>
            </a:prstGeom>
          </p:spPr>
        </p:pic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A3A7C5EC-0913-485B-8D06-3412356EAF00}"/>
                </a:ext>
              </a:extLst>
            </p:cNvPr>
            <p:cNvSpPr/>
            <p:nvPr/>
          </p:nvSpPr>
          <p:spPr>
            <a:xfrm rot="18160721">
              <a:off x="-450493" y="3211788"/>
              <a:ext cx="4072396" cy="92556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5400" b="0" cap="none" spc="0" dirty="0">
                  <a:ln w="0"/>
                  <a:solidFill>
                    <a:srgbClr val="DADEE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Example</a:t>
              </a:r>
            </a:p>
          </p:txBody>
        </p:sp>
      </p:grpSp>
      <p:sp>
        <p:nvSpPr>
          <p:cNvPr id="11" name="Tittel 1">
            <a:extLst>
              <a:ext uri="{FF2B5EF4-FFF2-40B4-BE49-F238E27FC236}">
                <a16:creationId xmlns:a16="http://schemas.microsoft.com/office/drawing/2014/main" id="{2DAA4880-125B-4E8F-99DF-ABA19E1AFD53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6851104" cy="7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b-NO"/>
              <a:t>Utskriften</a:t>
            </a:r>
          </a:p>
        </p:txBody>
      </p:sp>
      <p:cxnSp>
        <p:nvCxnSpPr>
          <p:cNvPr id="13" name="Rett pilkobling 12">
            <a:extLst>
              <a:ext uri="{FF2B5EF4-FFF2-40B4-BE49-F238E27FC236}">
                <a16:creationId xmlns:a16="http://schemas.microsoft.com/office/drawing/2014/main" id="{2727C164-061E-40B3-B6F9-3AB84E5312B3}"/>
              </a:ext>
            </a:extLst>
          </p:cNvPr>
          <p:cNvCxnSpPr>
            <a:cxnSpLocks/>
          </p:cNvCxnSpPr>
          <p:nvPr/>
        </p:nvCxnSpPr>
        <p:spPr>
          <a:xfrm flipH="1">
            <a:off x="2233403" y="3906982"/>
            <a:ext cx="1420316" cy="7540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uppe 16">
            <a:extLst>
              <a:ext uri="{FF2B5EF4-FFF2-40B4-BE49-F238E27FC236}">
                <a16:creationId xmlns:a16="http://schemas.microsoft.com/office/drawing/2014/main" id="{7D260865-5867-4419-8CE9-607438EF9D25}"/>
              </a:ext>
            </a:extLst>
          </p:cNvPr>
          <p:cNvGrpSpPr/>
          <p:nvPr/>
        </p:nvGrpSpPr>
        <p:grpSpPr>
          <a:xfrm>
            <a:off x="3790556" y="2260434"/>
            <a:ext cx="2655324" cy="622631"/>
            <a:chOff x="3985466" y="1844257"/>
            <a:chExt cx="2655324" cy="622631"/>
          </a:xfrm>
        </p:grpSpPr>
        <p:pic>
          <p:nvPicPr>
            <p:cNvPr id="12" name="Bilde 11">
              <a:extLst>
                <a:ext uri="{FF2B5EF4-FFF2-40B4-BE49-F238E27FC236}">
                  <a16:creationId xmlns:a16="http://schemas.microsoft.com/office/drawing/2014/main" id="{33E51B8D-0916-4359-84D4-97BB0C9C6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5153704" y="676019"/>
              <a:ext cx="318848" cy="2655323"/>
            </a:xfrm>
            <a:prstGeom prst="rect">
              <a:avLst/>
            </a:prstGeom>
          </p:spPr>
        </p:pic>
        <p:sp>
          <p:nvSpPr>
            <p:cNvPr id="16" name="TekstSylinder 15">
              <a:extLst>
                <a:ext uri="{FF2B5EF4-FFF2-40B4-BE49-F238E27FC236}">
                  <a16:creationId xmlns:a16="http://schemas.microsoft.com/office/drawing/2014/main" id="{2C32C638-C4EA-4941-AD2D-A31FD687AD73}"/>
                </a:ext>
              </a:extLst>
            </p:cNvPr>
            <p:cNvSpPr txBox="1"/>
            <p:nvPr/>
          </p:nvSpPr>
          <p:spPr>
            <a:xfrm>
              <a:off x="4103559" y="2189889"/>
              <a:ext cx="25372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200" dirty="0"/>
                <a:t>Dato, klokkeslett og arkivnummer</a:t>
              </a:r>
            </a:p>
          </p:txBody>
        </p:sp>
      </p:grpSp>
      <p:cxnSp>
        <p:nvCxnSpPr>
          <p:cNvPr id="18" name="Rett pilkobling 17">
            <a:extLst>
              <a:ext uri="{FF2B5EF4-FFF2-40B4-BE49-F238E27FC236}">
                <a16:creationId xmlns:a16="http://schemas.microsoft.com/office/drawing/2014/main" id="{2D48F6D3-5F5A-411A-A879-B39D4141689C}"/>
              </a:ext>
            </a:extLst>
          </p:cNvPr>
          <p:cNvCxnSpPr>
            <a:cxnSpLocks/>
          </p:cNvCxnSpPr>
          <p:nvPr/>
        </p:nvCxnSpPr>
        <p:spPr>
          <a:xfrm flipH="1" flipV="1">
            <a:off x="2469371" y="973080"/>
            <a:ext cx="3271301" cy="1303426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>
            <a:extLst>
              <a:ext uri="{FF2B5EF4-FFF2-40B4-BE49-F238E27FC236}">
                <a16:creationId xmlns:a16="http://schemas.microsoft.com/office/drawing/2014/main" id="{9D04943F-A5E3-441D-BB44-20FF58EF5DD3}"/>
              </a:ext>
            </a:extLst>
          </p:cNvPr>
          <p:cNvSpPr/>
          <p:nvPr/>
        </p:nvSpPr>
        <p:spPr>
          <a:xfrm>
            <a:off x="5535297" y="2276506"/>
            <a:ext cx="782375" cy="295244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6513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5A0C4638-3C48-4D6A-8E8E-029EFE8CB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14598"/>
            <a:ext cx="2248774" cy="182067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Innboks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36736" y="3396839"/>
            <a:ext cx="3834582" cy="1008112"/>
          </a:xfrm>
        </p:spPr>
        <p:txBody>
          <a:bodyPr>
            <a:normAutofit/>
          </a:bodyPr>
          <a:lstStyle/>
          <a:p>
            <a:endParaRPr lang="nb-NO" sz="1200"/>
          </a:p>
          <a:p>
            <a:r>
              <a:rPr lang="nb-NO" sz="1200"/>
              <a:t>Under innboks vil du se skjemaer som er under arbeid</a:t>
            </a:r>
          </a:p>
          <a:p>
            <a:endParaRPr lang="nb-NO" sz="1200"/>
          </a:p>
          <a:p>
            <a:r>
              <a:rPr lang="nb-NO" sz="1200"/>
              <a:t>Under arkiv vil du se hvilke skjemaer du har sendt inn</a:t>
            </a:r>
          </a:p>
          <a:p>
            <a:endParaRPr lang="nb-NO" sz="120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22</a:t>
            </a:fld>
            <a:endParaRPr lang="nb-NO"/>
          </a:p>
        </p:txBody>
      </p:sp>
      <p:sp>
        <p:nvSpPr>
          <p:cNvPr id="6" name="Ellipse 5"/>
          <p:cNvSpPr/>
          <p:nvPr/>
        </p:nvSpPr>
        <p:spPr>
          <a:xfrm>
            <a:off x="323528" y="1347614"/>
            <a:ext cx="756084" cy="324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A2F075A-07B7-4A78-8305-AB4A80A88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055" y="2436427"/>
            <a:ext cx="1656184" cy="260468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9CC83C06-C688-4A64-8281-0DD2665512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16778"/>
            <a:ext cx="4449952" cy="63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16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Informasjon og hjelp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996210"/>
            <a:ext cx="8229600" cy="3780420"/>
          </a:xfrm>
        </p:spPr>
        <p:txBody>
          <a:bodyPr>
            <a:normAutofit fontScale="92500" lnSpcReduction="1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nb-NO" b="1" dirty="0">
                <a:ln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Altinn</a:t>
            </a:r>
          </a:p>
          <a:p>
            <a:r>
              <a:rPr lang="nb-NO" sz="22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hlinkClick r:id="rId2"/>
              </a:rPr>
              <a:t>https://www.altinn.no/hjelp/</a:t>
            </a:r>
            <a:endParaRPr lang="nb-NO" sz="22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</a:endParaRPr>
          </a:p>
          <a:p>
            <a:r>
              <a:rPr lang="nb-NO" sz="22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hlinkClick r:id="rId3"/>
              </a:rPr>
              <a:t>https://tt02.altinn.no/om-altinn/personvern/</a:t>
            </a:r>
            <a:r>
              <a:rPr lang="nb-NO" sz="22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endParaRPr lang="nb-NO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r>
              <a:rPr lang="nb-NO" b="1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Tolletaten</a:t>
            </a:r>
          </a:p>
          <a:p>
            <a:r>
              <a:rPr lang="nb-NO" sz="22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hlinkClick r:id="rId4"/>
              </a:rPr>
              <a:t>www.toll.no</a:t>
            </a:r>
            <a:endParaRPr lang="nb-NO" sz="22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</a:endParaRPr>
          </a:p>
          <a:p>
            <a:r>
              <a:rPr lang="nb-NO" sz="22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hlinkClick r:id="rId5"/>
              </a:rPr>
              <a:t>Kontakt-oss/kontaktskjema</a:t>
            </a:r>
            <a:r>
              <a:rPr lang="nb-NO" sz="22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r>
              <a:rPr lang="nb-NO" sz="22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latin typeface="+mj-lt"/>
              </a:rPr>
              <a:t>post@toll.no</a:t>
            </a:r>
          </a:p>
          <a:p>
            <a:r>
              <a:rPr lang="nb-NO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latin typeface="+mj-lt"/>
              </a:rPr>
              <a:t> </a:t>
            </a:r>
          </a:p>
          <a:p>
            <a:r>
              <a:rPr lang="nb-NO" sz="2200" dirty="0">
                <a:hlinkClick r:id="rId6"/>
              </a:rPr>
              <a:t>https://www.toll.no/no/om-tolletaten/personvern/</a:t>
            </a:r>
            <a:endParaRPr lang="nb-NO" sz="22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latin typeface="+mj-lt"/>
            </a:endParaRPr>
          </a:p>
          <a:p>
            <a:endParaRPr lang="nb-NO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endParaRPr lang="nb-NO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23</a:t>
            </a:fld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4261468" y="4785996"/>
            <a:ext cx="3996444" cy="30008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nb-NO" sz="1350" dirty="0"/>
              <a:t>Følg Tolletaten på </a:t>
            </a:r>
            <a:r>
              <a:rPr lang="nb-NO" sz="1350" u="sng" dirty="0">
                <a:hlinkClick r:id="rId7"/>
              </a:rPr>
              <a:t>Facebook</a:t>
            </a:r>
            <a:r>
              <a:rPr lang="nb-NO" sz="1350" dirty="0"/>
              <a:t>, </a:t>
            </a:r>
            <a:r>
              <a:rPr lang="nb-NO" sz="1350" u="sng" dirty="0" err="1">
                <a:hlinkClick r:id="rId8"/>
              </a:rPr>
              <a:t>Twitter</a:t>
            </a:r>
            <a:r>
              <a:rPr lang="nb-NO" sz="1350" dirty="0"/>
              <a:t> og </a:t>
            </a:r>
            <a:r>
              <a:rPr lang="nb-NO" sz="1350" u="sng" dirty="0" err="1">
                <a:hlinkClick r:id="rId9"/>
              </a:rPr>
              <a:t>LinkedIn</a:t>
            </a:r>
            <a:r>
              <a:rPr lang="nb-NO" sz="1350" dirty="0"/>
              <a:t>!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190" y="3767240"/>
            <a:ext cx="1003017" cy="73554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419" y="2616938"/>
            <a:ext cx="1728788" cy="8858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44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309726-8C74-4D5D-B6E8-ED7A92809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Om denne tjenesten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900ABA9-3A87-4757-B397-3C21B1E92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E184FAB-969C-449A-BBFD-B9EA88728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3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0281555-9D57-4DD1-B9C7-5561645E7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82697"/>
            <a:ext cx="7895083" cy="1589053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3EFBCA61-5460-4FAB-8747-469D6BBEBB9C}"/>
              </a:ext>
            </a:extLst>
          </p:cNvPr>
          <p:cNvGrpSpPr/>
          <p:nvPr/>
        </p:nvGrpSpPr>
        <p:grpSpPr>
          <a:xfrm>
            <a:off x="457200" y="2594629"/>
            <a:ext cx="7895084" cy="1030915"/>
            <a:chOff x="457200" y="2594629"/>
            <a:chExt cx="7895084" cy="1030915"/>
          </a:xfrm>
        </p:grpSpPr>
        <p:pic>
          <p:nvPicPr>
            <p:cNvPr id="6" name="Bilde 5">
              <a:extLst>
                <a:ext uri="{FF2B5EF4-FFF2-40B4-BE49-F238E27FC236}">
                  <a16:creationId xmlns:a16="http://schemas.microsoft.com/office/drawing/2014/main" id="{0DBAE3E4-5673-44CE-BEFD-92B79ACE3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2594629"/>
              <a:ext cx="7895084" cy="1030915"/>
            </a:xfrm>
            <a:prstGeom prst="rect">
              <a:avLst/>
            </a:prstGeom>
          </p:spPr>
        </p:pic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CEC4BD92-367C-4A56-9499-794B2097F00E}"/>
                </a:ext>
              </a:extLst>
            </p:cNvPr>
            <p:cNvSpPr/>
            <p:nvPr/>
          </p:nvSpPr>
          <p:spPr>
            <a:xfrm>
              <a:off x="2816028" y="3196354"/>
              <a:ext cx="89013" cy="188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" name="Gruppe 12">
            <a:extLst>
              <a:ext uri="{FF2B5EF4-FFF2-40B4-BE49-F238E27FC236}">
                <a16:creationId xmlns:a16="http://schemas.microsoft.com/office/drawing/2014/main" id="{120EEC08-029C-4165-962A-B0D79D34C772}"/>
              </a:ext>
            </a:extLst>
          </p:cNvPr>
          <p:cNvGrpSpPr/>
          <p:nvPr/>
        </p:nvGrpSpPr>
        <p:grpSpPr>
          <a:xfrm>
            <a:off x="457200" y="3532347"/>
            <a:ext cx="7895083" cy="1106633"/>
            <a:chOff x="457200" y="3532347"/>
            <a:chExt cx="7895083" cy="1106633"/>
          </a:xfrm>
        </p:grpSpPr>
        <p:pic>
          <p:nvPicPr>
            <p:cNvPr id="7" name="Bilde 6">
              <a:extLst>
                <a:ext uri="{FF2B5EF4-FFF2-40B4-BE49-F238E27FC236}">
                  <a16:creationId xmlns:a16="http://schemas.microsoft.com/office/drawing/2014/main" id="{1203DF68-5532-4D3E-9A33-4F2EAACE9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" y="3532347"/>
              <a:ext cx="7895083" cy="1106633"/>
            </a:xfrm>
            <a:prstGeom prst="rect">
              <a:avLst/>
            </a:prstGeom>
          </p:spPr>
        </p:pic>
        <p:pic>
          <p:nvPicPr>
            <p:cNvPr id="12" name="Bilde 11">
              <a:extLst>
                <a:ext uri="{FF2B5EF4-FFF2-40B4-BE49-F238E27FC236}">
                  <a16:creationId xmlns:a16="http://schemas.microsoft.com/office/drawing/2014/main" id="{CB5BC221-B184-4EBA-A267-30DB5AB6E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15773" y="3859968"/>
              <a:ext cx="776583" cy="2022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4714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309726-8C74-4D5D-B6E8-ED7A92809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Om denne tjenesten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900ABA9-3A87-4757-B397-3C21B1E92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E184FAB-969C-449A-BBFD-B9EA88728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4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A343821-B289-4132-9336-EBE046CA9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05576"/>
            <a:ext cx="7772400" cy="224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97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17AAEA-C29D-484E-9E42-E178FC598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Innledning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B8FE691-CB5F-426B-A851-F112393D5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5575"/>
            <a:ext cx="8229600" cy="403553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nb-NO" sz="2300" dirty="0">
                <a:solidFill>
                  <a:schemeClr val="tx1"/>
                </a:solidFill>
              </a:rPr>
              <a:t>De neste sidene vil gi deg en kort veiledning i hvordan du skal bruke det nye skjemaet Varesertifikat EUR.1.</a:t>
            </a:r>
          </a:p>
          <a:p>
            <a:pPr>
              <a:lnSpc>
                <a:spcPct val="120000"/>
              </a:lnSpc>
            </a:pPr>
            <a:r>
              <a:rPr lang="nb-NO" dirty="0">
                <a:solidFill>
                  <a:schemeClr val="tx1"/>
                </a:solidFill>
              </a:rPr>
              <a:t>Husk å velge det firmaet du skal representere i listen du ser ved innlogging.</a:t>
            </a:r>
          </a:p>
          <a:p>
            <a:pPr>
              <a:lnSpc>
                <a:spcPct val="120000"/>
              </a:lnSpc>
            </a:pPr>
            <a:endParaRPr lang="nb-NO" sz="1275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nb-NO" sz="195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nb-NO" sz="195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nb-NO" sz="195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nb-NO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nb-NO" dirty="0">
                <a:solidFill>
                  <a:schemeClr val="tx1"/>
                </a:solidFill>
              </a:rPr>
              <a:t>Du må ha rollen regnskapsmedarbeider i Altinn for å kunne bruke dette skjemaet. </a:t>
            </a:r>
          </a:p>
          <a:p>
            <a:pPr>
              <a:lnSpc>
                <a:spcPct val="120000"/>
              </a:lnSpc>
            </a:pPr>
            <a:endParaRPr lang="nb-NO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nb-NO" dirty="0">
                <a:solidFill>
                  <a:schemeClr val="tx1"/>
                </a:solidFill>
              </a:rPr>
              <a:t>Les mer om innlogging i altinn.no i egen veileder på toll.no</a:t>
            </a:r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741DFDF-9107-4E3E-A5E7-0E6E25194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5</a:t>
            </a:fld>
            <a:endParaRPr lang="nb-NO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F011A93-0837-4376-B406-4FDD93084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234" y="4030301"/>
            <a:ext cx="1944216" cy="377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uppe 11">
            <a:extLst>
              <a:ext uri="{FF2B5EF4-FFF2-40B4-BE49-F238E27FC236}">
                <a16:creationId xmlns:a16="http://schemas.microsoft.com/office/drawing/2014/main" id="{A55824BE-DA1A-404C-B7BD-7188C625CAF0}"/>
              </a:ext>
            </a:extLst>
          </p:cNvPr>
          <p:cNvGrpSpPr/>
          <p:nvPr/>
        </p:nvGrpSpPr>
        <p:grpSpPr>
          <a:xfrm>
            <a:off x="784927" y="2038805"/>
            <a:ext cx="6400800" cy="1357781"/>
            <a:chOff x="784927" y="2038805"/>
            <a:chExt cx="6400800" cy="1357781"/>
          </a:xfrm>
        </p:grpSpPr>
        <p:pic>
          <p:nvPicPr>
            <p:cNvPr id="9" name="Bilde 8">
              <a:extLst>
                <a:ext uri="{FF2B5EF4-FFF2-40B4-BE49-F238E27FC236}">
                  <a16:creationId xmlns:a16="http://schemas.microsoft.com/office/drawing/2014/main" id="{05234E56-135B-4EF3-B513-34E8E4012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58272" y="2038805"/>
              <a:ext cx="5227455" cy="135778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1" name="Rett pilkobling 10">
              <a:extLst>
                <a:ext uri="{FF2B5EF4-FFF2-40B4-BE49-F238E27FC236}">
                  <a16:creationId xmlns:a16="http://schemas.microsoft.com/office/drawing/2014/main" id="{88DEA407-B5F6-47C2-B5AB-1462F7363264}"/>
                </a:ext>
              </a:extLst>
            </p:cNvPr>
            <p:cNvCxnSpPr/>
            <p:nvPr/>
          </p:nvCxnSpPr>
          <p:spPr>
            <a:xfrm>
              <a:off x="784927" y="3163986"/>
              <a:ext cx="1424199" cy="137564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3733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80220" y="12670"/>
            <a:ext cx="6851104" cy="771550"/>
          </a:xfrm>
        </p:spPr>
        <p:txBody>
          <a:bodyPr/>
          <a:lstStyle/>
          <a:p>
            <a:r>
              <a:rPr lang="nb-NO" dirty="0"/>
              <a:t>Skjemaet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6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44888EE2-D5D4-4018-8D92-2478B2D0D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7" y="910449"/>
            <a:ext cx="8855223" cy="402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02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054110" y="897564"/>
            <a:ext cx="4264502" cy="4104456"/>
          </a:xfrm>
        </p:spPr>
        <p:txBody>
          <a:bodyPr>
            <a:normAutofit/>
          </a:bodyPr>
          <a:lstStyle/>
          <a:p>
            <a:r>
              <a:rPr lang="nb-NO" sz="1350" dirty="0"/>
              <a:t>Fyll inn skjemaet</a:t>
            </a:r>
          </a:p>
          <a:p>
            <a:r>
              <a:rPr lang="nb-NO" sz="1350" dirty="0"/>
              <a:t>Noe informasjon kommer inn automatisk</a:t>
            </a:r>
          </a:p>
          <a:p>
            <a:endParaRPr lang="nb-NO" sz="1350" dirty="0"/>
          </a:p>
          <a:p>
            <a:r>
              <a:rPr lang="nb-NO" sz="1350" dirty="0"/>
              <a:t>Trykk på </a:t>
            </a:r>
            <a:r>
              <a:rPr lang="nb-NO" sz="1350" dirty="0">
                <a:sym typeface="Webdings"/>
              </a:rPr>
              <a:t>f</a:t>
            </a:r>
            <a:r>
              <a:rPr lang="nb-NO" sz="1350" dirty="0"/>
              <a:t>or å sjekke hva slags informasjon som dukker opp til høyre i bildet.</a:t>
            </a:r>
          </a:p>
          <a:p>
            <a:endParaRPr lang="nb-NO" sz="1350" dirty="0"/>
          </a:p>
          <a:p>
            <a:r>
              <a:rPr lang="nb-NO" sz="1350" dirty="0"/>
              <a:t>Felter markert med </a:t>
            </a:r>
            <a:r>
              <a:rPr lang="nb-NO" sz="1350" dirty="0">
                <a:solidFill>
                  <a:srgbClr val="FF0000"/>
                </a:solidFill>
              </a:rPr>
              <a:t>*</a:t>
            </a:r>
            <a:r>
              <a:rPr lang="nb-NO" sz="1350" dirty="0"/>
              <a:t> eller      er obligatoriske og må fylles ut.</a:t>
            </a:r>
          </a:p>
          <a:p>
            <a:endParaRPr lang="nb-NO" sz="1350" dirty="0"/>
          </a:p>
          <a:p>
            <a:r>
              <a:rPr lang="nb-NO" sz="1350" dirty="0"/>
              <a:t>Ved å trykke nederst på Kontroller skjema, skal det komme opp feilmeldinger hvis noe er feil eller er utelatt. </a:t>
            </a:r>
          </a:p>
          <a:p>
            <a:endParaRPr lang="nb-NO" sz="135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7</a:t>
            </a:fld>
            <a:endParaRPr lang="nb-NO"/>
          </a:p>
        </p:txBody>
      </p:sp>
      <p:sp>
        <p:nvSpPr>
          <p:cNvPr id="2" name="Rektangel 1"/>
          <p:cNvSpPr/>
          <p:nvPr/>
        </p:nvSpPr>
        <p:spPr>
          <a:xfrm>
            <a:off x="6124517" y="2423397"/>
            <a:ext cx="162018" cy="162018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292" y="1683143"/>
            <a:ext cx="204934" cy="218217"/>
          </a:xfrm>
          <a:prstGeom prst="ellipse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DEB54029-5BCE-469C-8A3C-0D839864D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20" y="12670"/>
            <a:ext cx="6851104" cy="771550"/>
          </a:xfrm>
        </p:spPr>
        <p:txBody>
          <a:bodyPr>
            <a:normAutofit fontScale="90000"/>
          </a:bodyPr>
          <a:lstStyle/>
          <a:p>
            <a:r>
              <a:rPr lang="nb-NO" dirty="0"/>
              <a:t> 				Fyll inn skjemaet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9A172429-8357-4BD2-83CD-E2E7B291BF75}"/>
              </a:ext>
            </a:extLst>
          </p:cNvPr>
          <p:cNvGrpSpPr/>
          <p:nvPr/>
        </p:nvGrpSpPr>
        <p:grpSpPr>
          <a:xfrm>
            <a:off x="486707" y="58172"/>
            <a:ext cx="2919241" cy="5027156"/>
            <a:chOff x="705992" y="311586"/>
            <a:chExt cx="2805865" cy="48319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6" name="Bilde 5">
              <a:extLst>
                <a:ext uri="{FF2B5EF4-FFF2-40B4-BE49-F238E27FC236}">
                  <a16:creationId xmlns:a16="http://schemas.microsoft.com/office/drawing/2014/main" id="{267451DE-2410-4BB6-A33B-9632B435A4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4373"/>
            <a:stretch/>
          </p:blipFill>
          <p:spPr>
            <a:xfrm>
              <a:off x="705992" y="1440382"/>
              <a:ext cx="2800741" cy="3703118"/>
            </a:xfrm>
            <a:prstGeom prst="rect">
              <a:avLst/>
            </a:prstGeom>
          </p:spPr>
        </p:pic>
        <p:pic>
          <p:nvPicPr>
            <p:cNvPr id="9" name="Bilde 8">
              <a:extLst>
                <a:ext uri="{FF2B5EF4-FFF2-40B4-BE49-F238E27FC236}">
                  <a16:creationId xmlns:a16="http://schemas.microsoft.com/office/drawing/2014/main" id="{8A287E86-E774-4972-9DB5-207E10948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5992" y="311586"/>
              <a:ext cx="2805865" cy="11287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8233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Exporter</a:t>
            </a:r>
            <a:r>
              <a:rPr lang="nb-NO"/>
              <a:t> - Eksportør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8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183052A-BE1A-445C-A514-B5E7C15EB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31590"/>
            <a:ext cx="5066329" cy="123685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12905683-1F3A-4BB3-8C45-A471821B1D3E}"/>
              </a:ext>
            </a:extLst>
          </p:cNvPr>
          <p:cNvCxnSpPr>
            <a:cxnSpLocks/>
          </p:cNvCxnSpPr>
          <p:nvPr/>
        </p:nvCxnSpPr>
        <p:spPr>
          <a:xfrm flipH="1">
            <a:off x="584670" y="1221897"/>
            <a:ext cx="766700" cy="2082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Bilde 2">
            <a:extLst>
              <a:ext uri="{FF2B5EF4-FFF2-40B4-BE49-F238E27FC236}">
                <a16:creationId xmlns:a16="http://schemas.microsoft.com/office/drawing/2014/main" id="{F2681A0C-9464-40E2-A880-419A62C14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3296897"/>
            <a:ext cx="6115829" cy="9352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0603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A89403B0-4ACA-42E8-ADBE-1789BC651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89071"/>
            <a:ext cx="6439799" cy="150516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err="1"/>
              <a:t>Consignee</a:t>
            </a:r>
            <a:r>
              <a:rPr lang="nb-NO"/>
              <a:t> - Mottaker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9</a:t>
            </a:fld>
            <a:endParaRPr lang="nb-NO"/>
          </a:p>
        </p:txBody>
      </p: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7C1D7953-90E6-4CEC-92C5-036A77A49D42}"/>
              </a:ext>
            </a:extLst>
          </p:cNvPr>
          <p:cNvCxnSpPr>
            <a:cxnSpLocks/>
          </p:cNvCxnSpPr>
          <p:nvPr/>
        </p:nvCxnSpPr>
        <p:spPr>
          <a:xfrm flipH="1">
            <a:off x="793019" y="1399922"/>
            <a:ext cx="841573" cy="2085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" name="Bilde 3">
            <a:extLst>
              <a:ext uri="{FF2B5EF4-FFF2-40B4-BE49-F238E27FC236}">
                <a16:creationId xmlns:a16="http://schemas.microsoft.com/office/drawing/2014/main" id="{D9F43D0B-040E-487D-A3C7-6040818B9D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3485068"/>
            <a:ext cx="3042560" cy="5285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3169747"/>
      </p:ext>
    </p:extLst>
  </p:cSld>
  <p:clrMapOvr>
    <a:masterClrMapping/>
  </p:clrMapOvr>
</p:sld>
</file>

<file path=ppt/theme/theme1.xml><?xml version="1.0" encoding="utf-8"?>
<a:theme xmlns:a="http://schemas.openxmlformats.org/drawingml/2006/main" name="Tolletaten 2017 (16:9 liggende)">
  <a:themeElements>
    <a:clrScheme name="Ny profil">
      <a:dk1>
        <a:srgbClr val="53616F"/>
      </a:dk1>
      <a:lt1>
        <a:sysClr val="window" lastClr="FFFFFF"/>
      </a:lt1>
      <a:dk2>
        <a:srgbClr val="37424A"/>
      </a:dk2>
      <a:lt2>
        <a:srgbClr val="DADEE1"/>
      </a:lt2>
      <a:accent1>
        <a:srgbClr val="E6B012"/>
      </a:accent1>
      <a:accent2>
        <a:srgbClr val="FFD200"/>
      </a:accent2>
      <a:accent3>
        <a:srgbClr val="A1AAB4"/>
      </a:accent3>
      <a:accent4>
        <a:srgbClr val="778592"/>
      </a:accent4>
      <a:accent5>
        <a:srgbClr val="CC3326"/>
      </a:accent5>
      <a:accent6>
        <a:srgbClr val="FF0000"/>
      </a:accent6>
      <a:hlink>
        <a:srgbClr val="305D89"/>
      </a:hlink>
      <a:folHlink>
        <a:srgbClr val="86A8CC"/>
      </a:folHlink>
    </a:clrScheme>
    <a:fontScheme name="ny prof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A5C6E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4BA64B904296448B3F428163F12C73A" ma:contentTypeVersion="10" ma:contentTypeDescription="Opprett et nytt dokument." ma:contentTypeScope="" ma:versionID="f934af2af7214f7017b8f4742822e90a">
  <xsd:schema xmlns:xsd="http://www.w3.org/2001/XMLSchema" xmlns:xs="http://www.w3.org/2001/XMLSchema" xmlns:p="http://schemas.microsoft.com/office/2006/metadata/properties" xmlns:ns2="2b306080-9e0c-40cf-b89d-1a782ff7032c" xmlns:ns3="e5c1c983-f168-46ee-9456-fe8082eac7c8" targetNamespace="http://schemas.microsoft.com/office/2006/metadata/properties" ma:root="true" ma:fieldsID="4e3fcdd2b731c0c6c08293df6a855820" ns2:_="" ns3:_="">
    <xsd:import namespace="2b306080-9e0c-40cf-b89d-1a782ff7032c"/>
    <xsd:import namespace="e5c1c983-f168-46ee-9456-fe8082eac7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306080-9e0c-40cf-b89d-1a782ff703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c1c983-f168-46ee-9456-fe8082eac7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BC2154-79C0-48F3-B572-FA9F7C012C57}">
  <ds:schemaRefs>
    <ds:schemaRef ds:uri="http://schemas.microsoft.com/office/infopath/2007/PartnerControls"/>
    <ds:schemaRef ds:uri="http://purl.org/dc/dcmitype/"/>
    <ds:schemaRef ds:uri="http://purl.org/dc/elements/1.1/"/>
    <ds:schemaRef ds:uri="e5c1c983-f168-46ee-9456-fe8082eac7c8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2b306080-9e0c-40cf-b89d-1a782ff7032c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EE94482-A44F-48F5-B075-6F334B8FB3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68894D-0090-411B-85FF-E3FDA25292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306080-9e0c-40cf-b89d-1a782ff7032c"/>
    <ds:schemaRef ds:uri="e5c1c983-f168-46ee-9456-fe8082eac7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Tolletaten_16_9_liggende</Template>
  <TotalTime>135</TotalTime>
  <Words>598</Words>
  <Application>Microsoft Office PowerPoint</Application>
  <PresentationFormat>Skjermfremvisning (16:9)</PresentationFormat>
  <Paragraphs>124</Paragraphs>
  <Slides>23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Calibri</vt:lpstr>
      <vt:lpstr>Wingdings</vt:lpstr>
      <vt:lpstr>Tolletaten 2017 (16:9 liggende)</vt:lpstr>
      <vt:lpstr>PowerPoint-presentasjon</vt:lpstr>
      <vt:lpstr>PowerPoint-presentasjon</vt:lpstr>
      <vt:lpstr>Om denne tjenesten</vt:lpstr>
      <vt:lpstr>Om denne tjenesten</vt:lpstr>
      <vt:lpstr>Innledning</vt:lpstr>
      <vt:lpstr>Skjemaet</vt:lpstr>
      <vt:lpstr>     Fyll inn skjemaet</vt:lpstr>
      <vt:lpstr>Exporter - Eksportør</vt:lpstr>
      <vt:lpstr>Consignee - Mottaker</vt:lpstr>
      <vt:lpstr>Destination - Bestemmelsesland</vt:lpstr>
      <vt:lpstr>Origin - Opprinnelsesland</vt:lpstr>
      <vt:lpstr>Transport detaljer</vt:lpstr>
      <vt:lpstr>Remarks - Merknader</vt:lpstr>
      <vt:lpstr>Goods - Varer</vt:lpstr>
      <vt:lpstr>Place and date (for Tolletatens stempel og underskrift + dagens dato)</vt:lpstr>
      <vt:lpstr>Declaration - Erklæring</vt:lpstr>
      <vt:lpstr>Kontroller skjema</vt:lpstr>
      <vt:lpstr>Skjemakontroll</vt:lpstr>
      <vt:lpstr>PowerPoint-presentasjon</vt:lpstr>
      <vt:lpstr>EUR.1 og Altinn kvittering</vt:lpstr>
      <vt:lpstr>PowerPoint-presentasjon</vt:lpstr>
      <vt:lpstr>Innboks</vt:lpstr>
      <vt:lpstr>Informasjon og hjelp</vt:lpstr>
    </vt:vector>
  </TitlesOfParts>
  <Company>Tollvesenet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Taring, Anita</dc:creator>
  <cp:lastModifiedBy>Reese, Robin Gaarder</cp:lastModifiedBy>
  <cp:revision>2</cp:revision>
  <cp:lastPrinted>2017-08-03T11:36:36Z</cp:lastPrinted>
  <dcterms:created xsi:type="dcterms:W3CDTF">2020-02-10T13:18:17Z</dcterms:created>
  <dcterms:modified xsi:type="dcterms:W3CDTF">2020-12-18T12:32:17Z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0x010100F4BA64B904296448B3F428163F12C73A</vt:lpwstr>
  </property>
  <property fmtid="{D5CDD505-2E9C-101B-9397-08002B2CF9AE}" pid="3" name="Order">
    <vt:r8>13600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